
<file path=[Content_Types].xml><?xml version="1.0" encoding="utf-8"?>
<Types xmlns="http://schemas.openxmlformats.org/package/2006/content-types">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472" autoAdjust="0"/>
  </p:normalViewPr>
  <p:slideViewPr>
    <p:cSldViewPr>
      <p:cViewPr varScale="1">
        <p:scale>
          <a:sx n="55" d="100"/>
          <a:sy n="55" d="100"/>
        </p:scale>
        <p:origin x="102" y="174"/>
      </p:cViewPr>
      <p:guideLst>
        <p:guide orient="horz" pos="2880"/>
        <p:guide pos="2160"/>
      </p:guideLst>
    </p:cSldViewPr>
  </p:slideViewPr>
  <p:notesTextViewPr>
    <p:cViewPr>
      <p:scale>
        <a:sx n="100" d="100"/>
        <a:sy n="100" d="100"/>
      </p:scale>
      <p:origin x="0" y="-49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BECF8C7-1AB9-4D66-A08D-6914AFE2030C}" type="datetimeFigureOut">
              <a:rPr lang="en-US" smtClean="0"/>
              <a:t>6/10/2024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927EAFD8-E7BA-4932-B557-C91B1660871C}" type="slidenum">
              <a:rPr lang="en-US" smtClean="0"/>
              <a:t>‹#›</a:t>
            </a:fld>
            <a:endParaRPr lang="en-US"/>
          </a:p>
        </p:txBody>
      </p:sp>
    </p:spTree>
    <p:extLst>
      <p:ext uri="{BB962C8B-B14F-4D97-AF65-F5344CB8AC3E}">
        <p14:creationId xmlns:p14="http://schemas.microsoft.com/office/powerpoint/2010/main" val="2713747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1</a:t>
            </a:fld>
            <a:endParaRPr lang="en-US"/>
          </a:p>
        </p:txBody>
      </p:sp>
    </p:spTree>
    <p:extLst>
      <p:ext uri="{BB962C8B-B14F-4D97-AF65-F5344CB8AC3E}">
        <p14:creationId xmlns:p14="http://schemas.microsoft.com/office/powerpoint/2010/main" val="2650265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of care on the battlefield is not just an administrative requirement. It provides crucial information to other providers in the continuum of care that informs further assessment and treatment and might directly impact ongoing casualty care.</a:t>
            </a:r>
          </a:p>
          <a:p>
            <a:r>
              <a:rPr lang="en-US" dirty="0"/>
              <a:t>Prehospital documentation becomes part of the casualty’s longitudinal medical record, permanently recording injuries and wounds sustained and the care provided. Furthermore, the care and outcomes data captured in prehospital documentation becomes part of the Department of Defense (DoD) Trauma Registry, informs evidence-based combat casualty care process improvement, and helps to shape the future of battlefield trauma care.</a:t>
            </a:r>
          </a:p>
          <a:p>
            <a:r>
              <a:rPr lang="en-US" dirty="0"/>
              <a:t>Remember, you have not finished caring for a casualty until you have documented the care rendered. Document all findings, interventions, and treatments on the DD Form 1380 TCCC Card in real-time. </a:t>
            </a:r>
          </a:p>
          <a:p>
            <a:r>
              <a:rPr lang="en-US" dirty="0"/>
              <a:t>If real-time documentation is not possible due to the constraints of the battlefield environment, document retrospectively using the TCCC After Action Report.</a:t>
            </a:r>
          </a:p>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10</a:t>
            </a:fld>
            <a:endParaRPr lang="en-US"/>
          </a:p>
        </p:txBody>
      </p:sp>
    </p:spTree>
    <p:extLst>
      <p:ext uri="{BB962C8B-B14F-4D97-AF65-F5344CB8AC3E}">
        <p14:creationId xmlns:p14="http://schemas.microsoft.com/office/powerpoint/2010/main" val="6313698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close out this module, check your learning with the questions below (answers under the image). </a:t>
            </a:r>
          </a:p>
          <a:p>
            <a:endParaRPr lang="en-US" dirty="0"/>
          </a:p>
          <a:p>
            <a:r>
              <a:rPr lang="en-US" b="1" dirty="0"/>
              <a:t>Answers</a:t>
            </a:r>
          </a:p>
          <a:p>
            <a:r>
              <a:rPr lang="en-US" b="1" dirty="0"/>
              <a:t>Why is it important to document prehospital combat casualty care?</a:t>
            </a:r>
          </a:p>
          <a:p>
            <a:pPr>
              <a:buFont typeface="Arial" panose="020B0604020202020204" pitchFamily="34" charset="0"/>
              <a:buChar char="•"/>
            </a:pPr>
            <a:r>
              <a:rPr lang="en-US" dirty="0"/>
              <a:t>Documentation of care on the battlefield is not just an administrative requirement. </a:t>
            </a:r>
          </a:p>
          <a:p>
            <a:pPr>
              <a:buFont typeface="Arial" panose="020B0604020202020204" pitchFamily="34" charset="0"/>
              <a:buChar char="•"/>
            </a:pPr>
            <a:r>
              <a:rPr lang="en-US" dirty="0"/>
              <a:t>It provides crucial information to other providers in the continuum of care that informs further assessment and treatment. </a:t>
            </a:r>
          </a:p>
          <a:p>
            <a:pPr>
              <a:buFont typeface="Arial" panose="020B0604020202020204" pitchFamily="34" charset="0"/>
              <a:buChar char="•"/>
            </a:pPr>
            <a:r>
              <a:rPr lang="en-US" dirty="0"/>
              <a:t>The casualty’s level of consciousness and vital signs, when a tourniquet was applied, and if and when analgesics or TXA were administered are examples of information that might directly impact ongoing casualty care.</a:t>
            </a:r>
          </a:p>
          <a:p>
            <a:pPr>
              <a:buFont typeface="Arial" panose="020B0604020202020204" pitchFamily="34" charset="0"/>
              <a:buChar char="•"/>
            </a:pPr>
            <a:r>
              <a:rPr lang="en-US" dirty="0"/>
              <a:t>Prehospital documentation becomes part of the casualty’s longitudinal medical record, permanently recording injuries and wounds sustained and the care provided.</a:t>
            </a:r>
          </a:p>
          <a:p>
            <a:pPr>
              <a:buFont typeface="Arial" panose="020B0604020202020204" pitchFamily="34" charset="0"/>
              <a:buChar char="•"/>
            </a:pPr>
            <a:r>
              <a:rPr lang="en-US" dirty="0"/>
              <a:t>Furthermore, the care and outcomes data captured in prehospital documentation informs evidence-based combat casualty care process improvement and helps shape the future of battlefield trauma care.</a:t>
            </a:r>
          </a:p>
          <a:p>
            <a:r>
              <a:rPr lang="en-US" b="1" dirty="0"/>
              <a:t>What is the difference between the TCCC Card (DD Form 1380) and the TCCC After Action Report (AAR)?</a:t>
            </a:r>
          </a:p>
          <a:p>
            <a:r>
              <a:rPr lang="en-US" b="1" dirty="0"/>
              <a:t>TCCC Card (DD Form 1380)</a:t>
            </a:r>
            <a:endParaRPr lang="en-US" dirty="0"/>
          </a:p>
          <a:p>
            <a:pPr>
              <a:buFont typeface="Arial" panose="020B0604020202020204" pitchFamily="34" charset="0"/>
              <a:buChar char="•"/>
            </a:pPr>
            <a:r>
              <a:rPr lang="en-US" dirty="0"/>
              <a:t>The TCCC Card (DD Form 1380) is filled out in real-time (when assessments are completed and care is rendered) by whoever is providing the care at point of wounding or injury. </a:t>
            </a:r>
          </a:p>
          <a:p>
            <a:pPr>
              <a:buFont typeface="Arial" panose="020B0604020202020204" pitchFamily="34" charset="0"/>
              <a:buChar char="•"/>
            </a:pPr>
            <a:r>
              <a:rPr lang="en-US" dirty="0"/>
              <a:t>The card may be filled out by nonmedical personnel or a Combat Medic/Corpsman.</a:t>
            </a:r>
          </a:p>
          <a:p>
            <a:pPr>
              <a:buFont typeface="Arial" panose="020B0604020202020204" pitchFamily="34" charset="0"/>
              <a:buChar char="•"/>
            </a:pPr>
            <a:r>
              <a:rPr lang="en-US" dirty="0"/>
              <a:t>After appropriate documentation has been completed, the TCCC Card (DD Form 1380) should be attached to the casualty in a visible location and handed off during evacuation to the next higher level in the prehospital care continuum. </a:t>
            </a:r>
          </a:p>
          <a:p>
            <a:pPr>
              <a:buFont typeface="Arial" panose="020B0604020202020204" pitchFamily="34" charset="0"/>
              <a:buChar char="•"/>
            </a:pPr>
            <a:r>
              <a:rPr lang="en-US" dirty="0"/>
              <a:t>The TCCC Card will become a permanent part of the Service member’s longitudinal medical record.</a:t>
            </a:r>
          </a:p>
          <a:p>
            <a:r>
              <a:rPr lang="en-US" b="1" dirty="0"/>
              <a:t>TCCC After Action Report (AAR)</a:t>
            </a:r>
            <a:endParaRPr lang="en-US" dirty="0"/>
          </a:p>
          <a:p>
            <a:pPr>
              <a:buFont typeface="Arial" panose="020B0604020202020204" pitchFamily="34" charset="0"/>
              <a:buChar char="•"/>
            </a:pPr>
            <a:r>
              <a:rPr lang="en-US" dirty="0"/>
              <a:t>The TCCC After Action Report is completed retrospectively after the mission is complete and the first responder has returned to base.</a:t>
            </a:r>
          </a:p>
          <a:p>
            <a:pPr>
              <a:buFont typeface="Arial" panose="020B0604020202020204" pitchFamily="34" charset="0"/>
              <a:buChar char="•"/>
            </a:pPr>
            <a:r>
              <a:rPr lang="en-US" dirty="0"/>
              <a:t>This electronic AAR is intended to be completed by whoever rendered the care after the first responder or Combat Medic/Corpsman completes the mission.</a:t>
            </a:r>
          </a:p>
          <a:p>
            <a:pPr>
              <a:buFont typeface="Arial" panose="020B0604020202020204" pitchFamily="34" charset="0"/>
              <a:buChar char="•"/>
            </a:pPr>
            <a:r>
              <a:rPr lang="en-US" dirty="0"/>
              <a:t>It is a more detailed and complete record of the care provided than the TCCC Card. </a:t>
            </a:r>
          </a:p>
          <a:p>
            <a:pPr>
              <a:buFont typeface="Arial" panose="020B0604020202020204" pitchFamily="34" charset="0"/>
              <a:buChar char="•"/>
            </a:pPr>
            <a:r>
              <a:rPr lang="en-US" dirty="0"/>
              <a:t>It is completed by or with (in the case of a nonmedical first responder) the unit Combat Medic/Corpsman and submitted electronically by the Combat Medic/Corpsman via the Joint Trauma System website within 72 hours following the mission.</a:t>
            </a:r>
          </a:p>
          <a:p>
            <a:r>
              <a:rPr lang="en-US" b="1" dirty="0"/>
              <a:t>True or False: Only the Combat Medic/Corpsman can document prehospital care for a casualty using the TCCC Card (DD Form 1380).</a:t>
            </a:r>
          </a:p>
          <a:p>
            <a:pPr>
              <a:buFont typeface="Arial" panose="020B0604020202020204" pitchFamily="34" charset="0"/>
              <a:buChar char="•"/>
            </a:pPr>
            <a:r>
              <a:rPr lang="en-US" b="1" dirty="0"/>
              <a:t>False.</a:t>
            </a:r>
            <a:r>
              <a:rPr lang="en-US" dirty="0"/>
              <a:t> Documentation on the TCCC Card (DD Form 1380) should be completed by whoever is providing care at the point of injury or wounding and updated with any changes in the casualty’s status or additional care rendered by all subsequent prehospital providers. </a:t>
            </a:r>
          </a:p>
          <a:p>
            <a:pPr>
              <a:buFont typeface="Arial" panose="020B0604020202020204" pitchFamily="34" charset="0"/>
              <a:buChar char="•"/>
            </a:pPr>
            <a:r>
              <a:rPr lang="en-US" dirty="0"/>
              <a:t>Documentation can be completed by nonmedical personnel or the Combat Medic/Corpsman.</a:t>
            </a:r>
          </a:p>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11</a:t>
            </a:fld>
            <a:endParaRPr lang="en-US"/>
          </a:p>
        </p:txBody>
      </p:sp>
    </p:spTree>
    <p:extLst>
      <p:ext uri="{BB962C8B-B14F-4D97-AF65-F5344CB8AC3E}">
        <p14:creationId xmlns:p14="http://schemas.microsoft.com/office/powerpoint/2010/main" val="11051647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12</a:t>
            </a:fld>
            <a:endParaRPr lang="en-US"/>
          </a:p>
        </p:txBody>
      </p:sp>
    </p:spTree>
    <p:extLst>
      <p:ext uri="{BB962C8B-B14F-4D97-AF65-F5344CB8AC3E}">
        <p14:creationId xmlns:p14="http://schemas.microsoft.com/office/powerpoint/2010/main" val="1175706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 Kotwal R, Montgomery H, Kotwal B, Champion H, Butler F, Mabry R, Cain J, Blackbourne L, Mechler K, Holcombe J. Eliminating Preventable Death on the Battlefield. Arch Surg. 2011; 146(12): 1350-1358.</a:t>
            </a:r>
          </a:p>
          <a:p>
            <a:r>
              <a:rPr lang="en-US" baseline="30000" dirty="0"/>
              <a:t>2</a:t>
            </a:r>
            <a:r>
              <a:rPr lang="en-US" dirty="0"/>
              <a:t> Eastridge B, Mabry R, Seguin P, et al. Death on the Battlefield (2001-2011): Implications for the Future of Combat Casualty Care. J Trauma Acute Care Surg. 2012;73(6)(suppl 5):S431-S437.  </a:t>
            </a:r>
          </a:p>
          <a:p>
            <a:r>
              <a:rPr lang="en-US" baseline="30000" dirty="0"/>
              <a:t>3</a:t>
            </a:r>
            <a:r>
              <a:rPr lang="en-US" dirty="0"/>
              <a:t> Eastridge B, Mabry R, Blackbourne L, Butler F. We Don’t Know What We Don’t Know: Prehospital Data in Combat Casualty Care. US Army Med Dept J. 2011:11-14.</a:t>
            </a:r>
          </a:p>
          <a:p>
            <a:r>
              <a:rPr lang="en-US" baseline="30000" dirty="0"/>
              <a:t>4</a:t>
            </a:r>
            <a:r>
              <a:rPr lang="en-US" dirty="0"/>
              <a:t> Prior reference 1.</a:t>
            </a:r>
          </a:p>
          <a:p>
            <a:r>
              <a:rPr lang="en-US" baseline="30000" dirty="0"/>
              <a:t>5</a:t>
            </a:r>
            <a:r>
              <a:rPr lang="en-US" dirty="0"/>
              <a:t> Kotwal R, et al. The Tactical Combat Casualty Care Casualty Card TCCC Guidelines Proposed Change-1301. J of Special Operations Medicine. Apr 2013; 13(2): 82-87.</a:t>
            </a:r>
          </a:p>
          <a:p>
            <a:r>
              <a:rPr lang="en-US" baseline="30000" dirty="0"/>
              <a:t>6</a:t>
            </a:r>
            <a:r>
              <a:rPr lang="en-US" dirty="0"/>
              <a:t> Selby D, Eickhoff E, Remley M, et all. Joint Trauma System Clinical Practice Guideline Documentation Requirements for Combat Casualty Care (CPG ID: 11). Updated 18 Sep 2020.</a:t>
            </a:r>
          </a:p>
          <a:p>
            <a:r>
              <a:rPr lang="en-US" baseline="30000" dirty="0"/>
              <a:t>7</a:t>
            </a:r>
            <a:r>
              <a:rPr lang="en-US" dirty="0"/>
              <a:t> Therien S, Andrews J, Nesbitt M, Mabry R. An Observational Study Assessing Completion Time and Accuracy of Completing the Tactical Combat Casualty Care Card by Combat Medic Trainees. J of Special Operations Medicine. 2014; 14(2): 38-45.</a:t>
            </a:r>
          </a:p>
          <a:p>
            <a:r>
              <a:rPr lang="en-US" baseline="30000" dirty="0"/>
              <a:t>8</a:t>
            </a:r>
            <a:r>
              <a:rPr lang="en-US" dirty="0"/>
              <a:t> Robinson J, Smith M, Gross K, Sauer S, Geracci, J, Day C, Kotwal R. Battlefield Documentation of Tactical Combat Casualty Care in Afghanistan. U.S. Army Medical Department Journal.  Apr-Sep 2016: 87-89.</a:t>
            </a:r>
          </a:p>
          <a:p>
            <a:r>
              <a:rPr lang="en-US" baseline="30000" dirty="0"/>
              <a:t>9</a:t>
            </a:r>
            <a:r>
              <a:rPr lang="en-US" dirty="0"/>
              <a:t> Prior reference 6.</a:t>
            </a:r>
          </a:p>
          <a:p>
            <a:r>
              <a:rPr lang="en-US" baseline="30000" dirty="0"/>
              <a:t>10</a:t>
            </a:r>
            <a:r>
              <a:rPr lang="en-US" dirty="0"/>
              <a:t> Prior reference 3.</a:t>
            </a:r>
          </a:p>
          <a:p>
            <a:r>
              <a:rPr lang="en-US" baseline="30000" dirty="0"/>
              <a:t>11</a:t>
            </a:r>
            <a:r>
              <a:rPr lang="en-US" dirty="0"/>
              <a:t> Prior reference 6.</a:t>
            </a:r>
          </a:p>
          <a:p>
            <a:r>
              <a:rPr lang="en-US" baseline="30000" dirty="0"/>
              <a:t>12</a:t>
            </a:r>
            <a:r>
              <a:rPr lang="en-US" dirty="0"/>
              <a:t> Prior references 1 and 5.</a:t>
            </a:r>
          </a:p>
          <a:p>
            <a:r>
              <a:rPr lang="en-US" baseline="30000" dirty="0"/>
              <a:t>13</a:t>
            </a:r>
            <a:r>
              <a:rPr lang="en-US" dirty="0"/>
              <a:t> Prior reference 8.</a:t>
            </a:r>
          </a:p>
          <a:p>
            <a:r>
              <a:rPr lang="en-US" baseline="30000" dirty="0"/>
              <a:t>14</a:t>
            </a:r>
            <a:r>
              <a:rPr lang="en-US" dirty="0"/>
              <a:t> Halparin, JL. Further Evolution of the ACC/AHA Clinical Practice Guideline Recommendation Classification System. American College of Cardiology Foundation and the American Heart Association. 2016 Apr; 133:1426-1428.</a:t>
            </a:r>
          </a:p>
          <a:p>
            <a:r>
              <a:rPr lang="en-US" baseline="30000" dirty="0"/>
              <a:t>15</a:t>
            </a:r>
            <a:r>
              <a:rPr lang="en-US" dirty="0"/>
              <a:t> Guyatt G, et al. GRADE guidelines: 1. Introduction – GRADE evidence profiles and summary of findings tables. J Clinical Epidemiology. </a:t>
            </a:r>
            <a:r>
              <a:rPr lang="en-US"/>
              <a:t>64(2011):383-394.</a:t>
            </a:r>
          </a:p>
          <a:p>
            <a:endParaRPr lang="en-US"/>
          </a:p>
        </p:txBody>
      </p:sp>
      <p:sp>
        <p:nvSpPr>
          <p:cNvPr id="4" name="Slide Number Placeholder 3"/>
          <p:cNvSpPr>
            <a:spLocks noGrp="1"/>
          </p:cNvSpPr>
          <p:nvPr>
            <p:ph type="sldNum" sz="quarter" idx="5"/>
          </p:nvPr>
        </p:nvSpPr>
        <p:spPr/>
        <p:txBody>
          <a:bodyPr/>
          <a:lstStyle/>
          <a:p>
            <a:fld id="{927EAFD8-E7BA-4932-B557-C91B1660871C}" type="slidenum">
              <a:rPr lang="en-US" smtClean="0"/>
              <a:t>13</a:t>
            </a:fld>
            <a:endParaRPr lang="en-US"/>
          </a:p>
        </p:txBody>
      </p:sp>
    </p:spTree>
    <p:extLst>
      <p:ext uri="{BB962C8B-B14F-4D97-AF65-F5344CB8AC3E}">
        <p14:creationId xmlns:p14="http://schemas.microsoft.com/office/powerpoint/2010/main" val="1981975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Module 23 we will discuss the importance of and techniques for documentation of both casualty assessment and the treatment provided in the Tactical Field Care (TFC) phase of Tactical Combat Casualty Care (TCCC).</a:t>
            </a:r>
          </a:p>
          <a:p>
            <a:r>
              <a:rPr lang="en-US" dirty="0"/>
              <a:t>Tactical Combat Casualty Care is broken up into four roles of care. As a Combat Paramedic/Provider, you are the first medical provider to care for the casualty and initiate more advanced treatments in the continuum of prehospital care.  It is important that you understand the roles and responsibilities of the nonmedical personnel (All Service Members and Combat Lifesavers) and other medical personnel (Combat Medics/Corpsmen) who may be assessing, providing care/assisting in the treatment of casualties in the prehospital environment. They may be involved in the documentation of care as well.</a:t>
            </a:r>
          </a:p>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2</a:t>
            </a:fld>
            <a:endParaRPr lang="en-US"/>
          </a:p>
        </p:txBody>
      </p:sp>
    </p:spTree>
    <p:extLst>
      <p:ext uri="{BB962C8B-B14F-4D97-AF65-F5344CB8AC3E}">
        <p14:creationId xmlns:p14="http://schemas.microsoft.com/office/powerpoint/2010/main" val="3877460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cognitive and two performance learning objectives for the Documentation module. The cognitive learning objectives are: identify how to document casualty information on the DD Form 1380 TCCC Card and the proper placement of that card on the casualty, identify the importance and information considerations of a casualty After Action Report submission, and describe the evidence supporting the strategies and limitations of casualty documentation and data management techniques in Tactical Field Care.</a:t>
            </a:r>
          </a:p>
          <a:p>
            <a:r>
              <a:rPr lang="en-US" dirty="0"/>
              <a:t>The performance learning objectives are to demonstrate the proper documentation of care on a trauma casualty in Tactical Field Care and demonstrate the completion of an After Action Report.</a:t>
            </a:r>
          </a:p>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3</a:t>
            </a:fld>
            <a:endParaRPr lang="en-US"/>
          </a:p>
        </p:txBody>
      </p:sp>
    </p:spTree>
    <p:extLst>
      <p:ext uri="{BB962C8B-B14F-4D97-AF65-F5344CB8AC3E}">
        <p14:creationId xmlns:p14="http://schemas.microsoft.com/office/powerpoint/2010/main" val="2888715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Documentation of care on the battlefield is not just an administrative requirement. It provides crucial information to other providers in the continuum of care that informs further assessment and treatment. The casualty’s level of consciousness and vital signs, when a tourniquet was applied, and if and when analgesics or tranexamic acid (TXA) were administered are examples of information that might directly impact ongoing casualty care.</a:t>
            </a:r>
          </a:p>
          <a:p>
            <a:r>
              <a:rPr lang="en-US" dirty="0"/>
              <a:t>Prehospital documentation becomes part of the casualty’s longitudinal medical record, permanently recording injuries and wounds sustained and the care provided.</a:t>
            </a:r>
          </a:p>
          <a:p>
            <a:r>
              <a:rPr lang="en-US" dirty="0"/>
              <a:t>Furthermore, the care and outcomes data captured in prehospital documentation becomes part of the Department of Defense (DoD) Trauma Registry, informs evidence-based combat casualty care process improvement, and helps to shape the future of battlefield trauma care.</a:t>
            </a:r>
            <a:r>
              <a:rPr lang="en-US" baseline="30000" dirty="0"/>
              <a:t>1</a:t>
            </a:r>
            <a:endParaRPr lang="en-US" dirty="0"/>
          </a:p>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4</a:t>
            </a:fld>
            <a:endParaRPr lang="en-US"/>
          </a:p>
        </p:txBody>
      </p:sp>
    </p:spTree>
    <p:extLst>
      <p:ext uri="{BB962C8B-B14F-4D97-AF65-F5344CB8AC3E}">
        <p14:creationId xmlns:p14="http://schemas.microsoft.com/office/powerpoint/2010/main" val="3829121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importance of recording the prehospital combat casualty care provided, analysis of data from the US Military’s experience in Iraq and Afghanistan over a six-year period from 2001 to 2007 revealed that less than 10 percent of casualties had documentation of the care that was provided before the casualty reached a medical treatment facility.</a:t>
            </a:r>
            <a:r>
              <a:rPr lang="en-US" baseline="30000" dirty="0"/>
              <a:t>2</a:t>
            </a:r>
            <a:endParaRPr lang="en-US" dirty="0"/>
          </a:p>
          <a:p>
            <a:r>
              <a:rPr lang="en-US" dirty="0"/>
              <a:t>The numerous challenges in documenting battlefield casualty care are well established. The first responders, Combat Medics/Corpsmen, and Combat Paramedic Providers who are responsible for documentation are often task saturated caring for multiple casualties and preparing casualties for evacuation while continuing to support the unit’s primary mission. They frequently face significant time, environmental, and tactical constraints in the prehospital environment that make real-time documentation of casualty assessment and the care provided difficult at best.</a:t>
            </a:r>
            <a:r>
              <a:rPr lang="en-US" baseline="30000" dirty="0"/>
              <a:t>3</a:t>
            </a:r>
            <a:r>
              <a:rPr lang="en-US" dirty="0"/>
              <a:t> Documentation is often an afterthought completed only when time is available and the situation permits.</a:t>
            </a:r>
          </a:p>
          <a:p>
            <a:r>
              <a:rPr lang="en-US" dirty="0"/>
              <a:t>It is important to remember that you have not finished caring for a casualty until you have properly documented the care.</a:t>
            </a:r>
          </a:p>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5</a:t>
            </a:fld>
            <a:endParaRPr lang="en-US"/>
          </a:p>
        </p:txBody>
      </p:sp>
    </p:spTree>
    <p:extLst>
      <p:ext uri="{BB962C8B-B14F-4D97-AF65-F5344CB8AC3E}">
        <p14:creationId xmlns:p14="http://schemas.microsoft.com/office/powerpoint/2010/main" val="2610787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instances, the first responders providing prehospital care at the point of wounding are not medical providers. Documentation of care by nonmedical personnel as well as medical personnel requires a format that can be easily understood and used effectively. </a:t>
            </a:r>
          </a:p>
          <a:p>
            <a:r>
              <a:rPr lang="en-US" dirty="0"/>
              <a:t>All findings and medical treatments (including interventions and medications) performed should be documented on the casualty’s Tactical Combat Casualty Care Card (DD Form 1380) which can be found in the Joint First Aid Kit (JFAK).</a:t>
            </a:r>
            <a:r>
              <a:rPr lang="en-US" baseline="30000" dirty="0"/>
              <a:t>4, 5, 6</a:t>
            </a:r>
            <a:endParaRPr lang="en-US" dirty="0"/>
          </a:p>
          <a:p>
            <a:r>
              <a:rPr lang="en-US" dirty="0"/>
              <a:t>The card was designed by medics based on the principles of TCCC, includes only essential information, and addresses initial lifesaving care. The card is easy to use and can be filled out in less than 2 minutes.</a:t>
            </a:r>
            <a:r>
              <a:rPr lang="en-US" baseline="30000" dirty="0"/>
              <a:t>7</a:t>
            </a:r>
            <a:r>
              <a:rPr lang="en-US" dirty="0"/>
              <a:t> Best practice is for units to ensure that each Service member prepopulates the top portion (casualty demographics) of their TCCC Card to facilitate timely and accurate documentation.</a:t>
            </a:r>
          </a:p>
          <a:p>
            <a:r>
              <a:rPr lang="en-US" dirty="0"/>
              <a:t>Documentation on the TCCC Card should be completed by whoever is providing care at the point of injury or wounding and updated with any changes in the casualty’s status or additional care rendered by all subsequent prehospital providers. </a:t>
            </a:r>
          </a:p>
          <a:p>
            <a:r>
              <a:rPr lang="en-US" dirty="0"/>
              <a:t>After appropriate documentation has been completed, the TCCC Card (DD Form 1380) should be attached to the casualty in a visible location and handed off during evacuation to the next higher level in the prehospital care continuum. The TCCC Card will become a permanent part of the Service member’s longitudinal medical record.</a:t>
            </a:r>
          </a:p>
          <a:p>
            <a:r>
              <a:rPr lang="en-US" dirty="0"/>
              <a:t>Kotwal, et al. described how data from prehospital combat casualty care documented on casualty care cards was collected in a unit trauma registry and used for near real-time evidence-based process improvement. The results of that landmark study showed that the 75th Ranger Regiment was able to nearly eliminate preventable prehospital trauma deaths, drove standardization of the use of what is now the DD Form 1380 Combat Casualty Care Card, and has informed consensus guidelines regarding prehospital documentation.</a:t>
            </a:r>
          </a:p>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6</a:t>
            </a:fld>
            <a:endParaRPr lang="en-US"/>
          </a:p>
        </p:txBody>
      </p:sp>
    </p:spTree>
    <p:extLst>
      <p:ext uri="{BB962C8B-B14F-4D97-AF65-F5344CB8AC3E}">
        <p14:creationId xmlns:p14="http://schemas.microsoft.com/office/powerpoint/2010/main" val="2303188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video demonstrates the use of the DD Form 1380 (TCCC Card).</a:t>
            </a:r>
          </a:p>
          <a:p>
            <a:r>
              <a:rPr lang="en-US" dirty="0"/>
              <a:t>Remember that the casualty’s TCCC Card, found in the JFAK, should be used by whoever is providing care at the point of injury to document all findings and treatments rendered. </a:t>
            </a:r>
          </a:p>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7</a:t>
            </a:fld>
            <a:endParaRPr lang="en-US"/>
          </a:p>
        </p:txBody>
      </p:sp>
    </p:spTree>
    <p:extLst>
      <p:ext uri="{BB962C8B-B14F-4D97-AF65-F5344CB8AC3E}">
        <p14:creationId xmlns:p14="http://schemas.microsoft.com/office/powerpoint/2010/main" val="3124967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constraints of the prehospital environment, care cannot always be documented or completely documented in real-time on the TCCC Card (DD Form 1380).  Accordingly, care should be documented and/or supplemented retrospectively by whoever rendered the care utilizing the TCCC After Action Report (AAR).</a:t>
            </a:r>
          </a:p>
          <a:p>
            <a:r>
              <a:rPr lang="en-US" dirty="0"/>
              <a:t>The TCCC AAR process is described in the literature (lower quality retrospective observational evidence) and supported by expert consensus guidelines.</a:t>
            </a:r>
            <a:r>
              <a:rPr lang="en-US" baseline="30000" dirty="0"/>
              <a:t>8, 9</a:t>
            </a:r>
            <a:endParaRPr lang="en-US" dirty="0"/>
          </a:p>
          <a:p>
            <a:r>
              <a:rPr lang="en-US" dirty="0"/>
              <a:t>The electronic AAR is intended to be completed by whoever rendered the care after the first responder or CMC/CPP completes the mission and returns to base. It is a more detailed and complete record of the care provided than the TCCC Card. It is completed by or with (in the case of a nonmedical first responder) the unit CMC/CPP and submitted electronically via the Joint Trauma System (JTS) website within 72 hours following the mission. Both the TCCC Card and the TCCC AAR are required for optimal documentation of prehospital care.</a:t>
            </a:r>
          </a:p>
          <a:p>
            <a:endParaRPr lang="en-US" dirty="0"/>
          </a:p>
          <a:p>
            <a:endParaRPr lang="en-US" dirty="0"/>
          </a:p>
          <a:p>
            <a:r>
              <a:rPr lang="en-US" dirty="0"/>
              <a:t>The evidence supporting the documentation strategies in Tactical Field Care is variable. That said, it is clear from the literature that without documentation of prehospital combat casualty care “we would not know what we do not know” making evidence-based process improvement in prehospital combat casualty care impossible.</a:t>
            </a:r>
            <a:r>
              <a:rPr lang="en-US" baseline="30000" dirty="0"/>
              <a:t>10</a:t>
            </a:r>
            <a:r>
              <a:rPr lang="en-US" dirty="0"/>
              <a:t> The use of both the TCCC Card and the TCCC After Action Report is reflected in guidelines informed by subject matter expert consensus.</a:t>
            </a:r>
            <a:r>
              <a:rPr lang="en-US" baseline="30000" dirty="0"/>
              <a:t>11</a:t>
            </a:r>
            <a:endParaRPr lang="en-US" dirty="0"/>
          </a:p>
          <a:p>
            <a:r>
              <a:rPr lang="en-US" dirty="0"/>
              <a:t>Additionally, retrospective reviews and observational studies have provided a moderate level and quality of evidence supporting the role of the Tactical Combat Casualty Care Card (DD 1380)</a:t>
            </a:r>
            <a:r>
              <a:rPr lang="en-US" baseline="30000" dirty="0"/>
              <a:t>12</a:t>
            </a:r>
            <a:r>
              <a:rPr lang="en-US" dirty="0"/>
              <a:t> and some lower level and quality of evidence supporting the role of the TCCC After Action Report</a:t>
            </a:r>
            <a:r>
              <a:rPr lang="en-US" baseline="30000" dirty="0"/>
              <a:t>13</a:t>
            </a:r>
            <a:r>
              <a:rPr lang="en-US" dirty="0"/>
              <a:t> in informing evidence-based process improvement and reduction of preventable prehospital deaths.</a:t>
            </a:r>
          </a:p>
          <a:p>
            <a:endParaRPr lang="en-US" dirty="0"/>
          </a:p>
          <a:p>
            <a:r>
              <a:rPr lang="en-US" dirty="0"/>
              <a:t>The LOE denotes the confidence in or certainty of the evidence supporting the recommendation, based on the type, size, quality, and consistency of pertinent research findings.</a:t>
            </a:r>
            <a:r>
              <a:rPr lang="en-US" baseline="30000" dirty="0"/>
              <a:t>14</a:t>
            </a:r>
            <a:endParaRPr lang="en-US" dirty="0"/>
          </a:p>
          <a:p>
            <a:r>
              <a:rPr lang="en-US" b="1" dirty="0"/>
              <a:t>Why the AHA Classification System?</a:t>
            </a:r>
          </a:p>
          <a:p>
            <a:r>
              <a:rPr lang="en-US" dirty="0"/>
              <a:t>The level of evidence recommendations allow readers to quickly glean information on the strength, certainty, and quality of evidence supporting each recommendation.</a:t>
            </a:r>
          </a:p>
          <a:p>
            <a:r>
              <a:rPr lang="en-US" dirty="0"/>
              <a:t>A recommendation with level of evidence C does not imply that the recommendation is weak. Many important clinical questions addressed in guidelines do not lend themselves to clinical trials. Although, RCTs are unavailable, there may be a very clear clinical consensus that a particular test or therapy is useful or effective.</a:t>
            </a:r>
          </a:p>
          <a:p>
            <a:r>
              <a:rPr lang="en-US" dirty="0"/>
              <a:t>Evidence-based recommendations and guidance is the result of a careful review of studies and discussion by a panel of subject matter experts. For TCCC, the subject matter expert panels include both Committee on TCCC members, and select invited subject matter experts from within both the military and civilian community, based on the specific interest area.</a:t>
            </a:r>
          </a:p>
          <a:p>
            <a:r>
              <a:rPr lang="en-US" dirty="0"/>
              <a:t>A common approach is the Grading of Recommendations Assessment, Development, and Evaluation (GRADE) system,</a:t>
            </a:r>
            <a:r>
              <a:rPr lang="en-US" baseline="30000" dirty="0"/>
              <a:t>15</a:t>
            </a:r>
            <a:r>
              <a:rPr lang="en-US" dirty="0"/>
              <a:t> which rates the quality of evidence, then balances that with the outcomes (desirable and undesirable) to provide a recommendation with a comment about the certainty of the evidence. But there are other similar methodologies used by professional organizations, as well.</a:t>
            </a:r>
          </a:p>
          <a:p>
            <a:r>
              <a:rPr lang="en-US" dirty="0"/>
              <a:t>The quality of the evidence looks at variables like the number of studies on the area of interest, any limitations of the study, biases, consistencies, sample sizes, and statistical strengths of the results, among other things. In general, randomized, controlled studies with statistically significant findings are graded higher and observational studies with equivocal to mildly significant findings are graded lower. And consensus subject matter expert opinions without observational (or randomized) studies are also graded lower. </a:t>
            </a:r>
          </a:p>
          <a:p>
            <a:r>
              <a:rPr lang="en-US" dirty="0"/>
              <a:t>But keep in mind, that in the absence of clear evidence from formal studies, the use of consensus opinions is considered a best practice, which should be accompanied by simultaneous research to study that area of interest and ultimately provide evidence to support that opinion or alter the recommendation.</a:t>
            </a:r>
          </a:p>
          <a:p>
            <a:endParaRPr lang="en-US" dirty="0"/>
          </a:p>
          <a:p>
            <a:r>
              <a:rPr lang="en-US" dirty="0"/>
              <a:t>The following skill cards will help you practice documentation of Tactical Combat Casualty Care utilizing the DD Form 1380 (TCCC Card) and the TCCC After Action Report (AAR).</a:t>
            </a:r>
          </a:p>
          <a:p>
            <a:r>
              <a:rPr lang="en-US" dirty="0"/>
              <a:t>Remember, completion of both the TCCC Card and the TCCC AAR is required for optimal documentation of prehospital care.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8</a:t>
            </a:fld>
            <a:endParaRPr lang="en-US"/>
          </a:p>
        </p:txBody>
      </p:sp>
    </p:spTree>
    <p:extLst>
      <p:ext uri="{BB962C8B-B14F-4D97-AF65-F5344CB8AC3E}">
        <p14:creationId xmlns:p14="http://schemas.microsoft.com/office/powerpoint/2010/main" val="1619984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skill cards will help you practice documentation of Tactical Combat Casualty Care utilizing the DD Form 1380 (TCCC Card) and the TCCC After Action Report (AAR).</a:t>
            </a:r>
          </a:p>
          <a:p>
            <a:r>
              <a:rPr lang="en-US" dirty="0"/>
              <a:t>Remember, completion of both the TCCC Card and the TCCC AAR is required for optimal documentation of prehospital care.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27EAFD8-E7BA-4932-B557-C91B1660871C}" type="slidenum">
              <a:rPr lang="en-US" smtClean="0"/>
              <a:t>9</a:t>
            </a:fld>
            <a:endParaRPr lang="en-US"/>
          </a:p>
        </p:txBody>
      </p:sp>
    </p:spTree>
    <p:extLst>
      <p:ext uri="{BB962C8B-B14F-4D97-AF65-F5344CB8AC3E}">
        <p14:creationId xmlns:p14="http://schemas.microsoft.com/office/powerpoint/2010/main" val="3677799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2" name="Holder 2"/>
          <p:cNvSpPr>
            <a:spLocks noGrp="1"/>
          </p:cNvSpPr>
          <p:nvPr>
            <p:ph type="ctrTitle"/>
          </p:nvPr>
        </p:nvSpPr>
        <p:spPr>
          <a:xfrm>
            <a:off x="4462400" y="289778"/>
            <a:ext cx="3267199" cy="330200"/>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7" name="Holder 7"/>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a:solidFill>
                  <a:srgbClr val="756F6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5" name="Holder 5"/>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4" name="Holder 4"/>
          <p:cNvSpPr>
            <a:spLocks noGrp="1"/>
          </p:cNvSpPr>
          <p:nvPr>
            <p:ph type="sldNum" sz="quarter" idx="7"/>
          </p:nvPr>
        </p:nvSpPr>
        <p:spPr/>
        <p:txBody>
          <a:bodyPr lIns="0" tIns="0" rIns="0" bIns="0"/>
          <a:lstStyle>
            <a:lvl1pPr>
              <a:defRPr sz="1050" b="0" i="0">
                <a:solidFill>
                  <a:srgbClr val="CD9146"/>
                </a:solidFill>
                <a:latin typeface="Arial MT"/>
                <a:cs typeface="Arial MT"/>
              </a:defRPr>
            </a:lvl1p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62400" y="233878"/>
            <a:ext cx="3267075" cy="1035685"/>
          </a:xfrm>
          <a:prstGeom prst="rect">
            <a:avLst/>
          </a:prstGeom>
        </p:spPr>
        <p:txBody>
          <a:bodyPr wrap="square" lIns="0" tIns="0" rIns="0" bIns="0">
            <a:spAutoFit/>
          </a:bodyPr>
          <a:lstStyle>
            <a:lvl1pPr>
              <a:defRPr sz="2000" b="1" i="0">
                <a:solidFill>
                  <a:srgbClr val="756F6F"/>
                </a:solidFill>
                <a:latin typeface="Arial"/>
                <a:cs typeface="Arial"/>
              </a:defRPr>
            </a:lvl1pPr>
          </a:lstStyle>
          <a:p>
            <a:endParaRPr/>
          </a:p>
        </p:txBody>
      </p:sp>
      <p:sp>
        <p:nvSpPr>
          <p:cNvPr id="3" name="Holder 3"/>
          <p:cNvSpPr>
            <a:spLocks noGrp="1"/>
          </p:cNvSpPr>
          <p:nvPr>
            <p:ph type="body" idx="1"/>
          </p:nvPr>
        </p:nvSpPr>
        <p:spPr>
          <a:xfrm>
            <a:off x="4783911" y="2247132"/>
            <a:ext cx="6796405" cy="373887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6/10/2024</a:t>
            </a:fld>
            <a:endParaRPr lang="en-US"/>
          </a:p>
        </p:txBody>
      </p:sp>
      <p:sp>
        <p:nvSpPr>
          <p:cNvPr id="6" name="Holder 6"/>
          <p:cNvSpPr>
            <a:spLocks noGrp="1"/>
          </p:cNvSpPr>
          <p:nvPr>
            <p:ph type="sldNum" sz="quarter" idx="7"/>
          </p:nvPr>
        </p:nvSpPr>
        <p:spPr>
          <a:xfrm>
            <a:off x="9408142" y="6562955"/>
            <a:ext cx="2452370" cy="196215"/>
          </a:xfrm>
          <a:prstGeom prst="rect">
            <a:avLst/>
          </a:prstGeom>
        </p:spPr>
        <p:txBody>
          <a:bodyPr wrap="square" lIns="0" tIns="0" rIns="0" bIns="0">
            <a:spAutoFit/>
          </a:bodyPr>
          <a:lstStyle>
            <a:lvl1pPr>
              <a:defRPr sz="1050" b="0" i="0">
                <a:solidFill>
                  <a:srgbClr val="CD9146"/>
                </a:solidFill>
                <a:latin typeface="Arial MT"/>
                <a:cs typeface="Arial MT"/>
              </a:defRPr>
            </a:lvl1p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a:t>
            </a:fld>
            <a:endParaRPr sz="120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75100" y="326514"/>
            <a:ext cx="6939915" cy="6417310"/>
          </a:xfrm>
          <a:prstGeom prst="rect">
            <a:avLst/>
          </a:prstGeom>
        </p:spPr>
        <p:txBody>
          <a:bodyPr vert="horz" wrap="square" lIns="0" tIns="0" rIns="0" bIns="0" rtlCol="0">
            <a:spAutoFit/>
          </a:bodyPr>
          <a:lstStyle/>
          <a:p>
            <a:pPr>
              <a:lnSpc>
                <a:spcPts val="2210"/>
              </a:lnSpc>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23:</a:t>
            </a:r>
            <a:r>
              <a:rPr sz="2000" b="1" spc="-45" dirty="0">
                <a:solidFill>
                  <a:srgbClr val="756F6F"/>
                </a:solidFill>
                <a:latin typeface="Arial"/>
                <a:cs typeface="Arial"/>
              </a:rPr>
              <a:t> </a:t>
            </a:r>
            <a:r>
              <a:rPr sz="2000" b="1" spc="-5" dirty="0">
                <a:solidFill>
                  <a:srgbClr val="756F6F"/>
                </a:solidFill>
                <a:latin typeface="Arial"/>
                <a:cs typeface="Arial"/>
              </a:rPr>
              <a:t>Documentation</a:t>
            </a:r>
            <a:endParaRPr sz="20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nSpc>
                <a:spcPct val="100000"/>
              </a:lnSpc>
            </a:pPr>
            <a:endParaRPr sz="2200">
              <a:latin typeface="Arial"/>
              <a:cs typeface="Arial"/>
            </a:endParaRPr>
          </a:p>
          <a:p>
            <a:pPr algn="r">
              <a:lnSpc>
                <a:spcPct val="100000"/>
              </a:lnSpc>
              <a:spcBef>
                <a:spcPts val="1505"/>
              </a:spcBef>
            </a:pPr>
            <a:r>
              <a:rPr sz="1050" spc="-5" dirty="0">
                <a:solidFill>
                  <a:srgbClr val="CD9146"/>
                </a:solidFill>
                <a:latin typeface="Arial MT"/>
                <a:cs typeface="Arial MT"/>
              </a:rPr>
              <a:t>#TCCC-CPP-PPT-23</a:t>
            </a:r>
            <a:r>
              <a:rPr sz="1050" spc="290"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grpSp>
        <p:nvGrpSpPr>
          <p:cNvPr id="3" name="object 3"/>
          <p:cNvGrpSpPr/>
          <p:nvPr/>
        </p:nvGrpSpPr>
        <p:grpSpPr>
          <a:xfrm>
            <a:off x="3810" y="0"/>
            <a:ext cx="12188190" cy="6858000"/>
            <a:chOff x="3810" y="0"/>
            <a:chExt cx="12188190" cy="6858000"/>
          </a:xfrm>
        </p:grpSpPr>
        <p:pic>
          <p:nvPicPr>
            <p:cNvPr id="4" name="object 4"/>
            <p:cNvPicPr/>
            <p:nvPr/>
          </p:nvPicPr>
          <p:blipFill>
            <a:blip r:embed="rId3" cstate="print"/>
            <a:stretch>
              <a:fillRect/>
            </a:stretch>
          </p:blipFill>
          <p:spPr>
            <a:xfrm>
              <a:off x="309371" y="255270"/>
              <a:ext cx="1172717" cy="656081"/>
            </a:xfrm>
            <a:prstGeom prst="rect">
              <a:avLst/>
            </a:prstGeom>
          </p:spPr>
        </p:pic>
        <p:pic>
          <p:nvPicPr>
            <p:cNvPr id="5" name="object 5"/>
            <p:cNvPicPr/>
            <p:nvPr/>
          </p:nvPicPr>
          <p:blipFill>
            <a:blip r:embed="rId4" cstate="print"/>
            <a:stretch>
              <a:fillRect/>
            </a:stretch>
          </p:blipFill>
          <p:spPr>
            <a:xfrm>
              <a:off x="3810" y="0"/>
              <a:ext cx="12188189" cy="6858000"/>
            </a:xfrm>
            <a:prstGeom prst="rect">
              <a:avLst/>
            </a:prstGeom>
          </p:spPr>
        </p:pic>
        <p:sp>
          <p:nvSpPr>
            <p:cNvPr id="6" name="object 6"/>
            <p:cNvSpPr/>
            <p:nvPr/>
          </p:nvSpPr>
          <p:spPr>
            <a:xfrm>
              <a:off x="6156960"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grpSp>
      <p:sp>
        <p:nvSpPr>
          <p:cNvPr id="7" name="object 7"/>
          <p:cNvSpPr txBox="1"/>
          <p:nvPr/>
        </p:nvSpPr>
        <p:spPr>
          <a:xfrm>
            <a:off x="6396902" y="5949199"/>
            <a:ext cx="1903730"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3</a:t>
            </a:r>
            <a:endParaRPr sz="1600">
              <a:latin typeface="Arial MT"/>
              <a:cs typeface="Arial MT"/>
            </a:endParaRPr>
          </a:p>
          <a:p>
            <a:pPr algn="ctr">
              <a:lnSpc>
                <a:spcPct val="100000"/>
              </a:lnSpc>
              <a:spcBef>
                <a:spcPts val="55"/>
              </a:spcBef>
            </a:pPr>
            <a:r>
              <a:rPr sz="1300" dirty="0">
                <a:solidFill>
                  <a:srgbClr val="D9D9D9"/>
                </a:solidFill>
                <a:latin typeface="Arial MT"/>
                <a:cs typeface="Arial MT"/>
              </a:rPr>
              <a:t>Combat</a:t>
            </a:r>
            <a:r>
              <a:rPr sz="1300" spc="-60" dirty="0">
                <a:solidFill>
                  <a:srgbClr val="D9D9D9"/>
                </a:solidFill>
                <a:latin typeface="Arial MT"/>
                <a:cs typeface="Arial MT"/>
              </a:rPr>
              <a:t> </a:t>
            </a:r>
            <a:r>
              <a:rPr sz="1300" dirty="0">
                <a:solidFill>
                  <a:srgbClr val="D9D9D9"/>
                </a:solidFill>
                <a:latin typeface="Arial MT"/>
                <a:cs typeface="Arial MT"/>
              </a:rPr>
              <a:t>Medic/Corpsman</a:t>
            </a:r>
            <a:endParaRPr sz="1300">
              <a:latin typeface="Arial MT"/>
              <a:cs typeface="Arial MT"/>
            </a:endParaRPr>
          </a:p>
        </p:txBody>
      </p:sp>
      <p:sp>
        <p:nvSpPr>
          <p:cNvPr id="8" name="object 8"/>
          <p:cNvSpPr/>
          <p:nvPr/>
        </p:nvSpPr>
        <p:spPr>
          <a:xfrm>
            <a:off x="8714993"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solidFill>
        </p:spPr>
        <p:txBody>
          <a:bodyPr wrap="square" lIns="0" tIns="0" rIns="0" bIns="0" rtlCol="0"/>
          <a:lstStyle/>
          <a:p>
            <a:endParaRPr/>
          </a:p>
        </p:txBody>
      </p:sp>
      <p:sp>
        <p:nvSpPr>
          <p:cNvPr id="9" name="object 9"/>
          <p:cNvSpPr txBox="1"/>
          <p:nvPr/>
        </p:nvSpPr>
        <p:spPr>
          <a:xfrm>
            <a:off x="8853647" y="5949199"/>
            <a:ext cx="2106295" cy="474980"/>
          </a:xfrm>
          <a:prstGeom prst="rect">
            <a:avLst/>
          </a:prstGeom>
        </p:spPr>
        <p:txBody>
          <a:bodyPr vert="horz" wrap="square" lIns="0" tIns="12700" rIns="0" bIns="0" rtlCol="0">
            <a:spAutoFit/>
          </a:bodyPr>
          <a:lstStyle/>
          <a:p>
            <a:pPr algn="ctr">
              <a:lnSpc>
                <a:spcPct val="100000"/>
              </a:lnSpc>
              <a:spcBef>
                <a:spcPts val="100"/>
              </a:spcBef>
            </a:pPr>
            <a:r>
              <a:rPr sz="1600" dirty="0">
                <a:solidFill>
                  <a:srgbClr val="FFFFFF"/>
                </a:solidFill>
                <a:latin typeface="Arial Black"/>
                <a:cs typeface="Arial Black"/>
              </a:rPr>
              <a:t>TCCC</a:t>
            </a:r>
            <a:r>
              <a:rPr sz="1600" spc="-110" dirty="0">
                <a:solidFill>
                  <a:srgbClr val="FFFFFF"/>
                </a:solidFill>
                <a:latin typeface="Arial Black"/>
                <a:cs typeface="Arial Black"/>
              </a:rPr>
              <a:t> </a:t>
            </a:r>
            <a:r>
              <a:rPr sz="1600" spc="-5" dirty="0">
                <a:solidFill>
                  <a:srgbClr val="FFFFFF"/>
                </a:solidFill>
                <a:latin typeface="Arial MT"/>
                <a:cs typeface="Arial MT"/>
              </a:rPr>
              <a:t>TIER</a:t>
            </a:r>
            <a:r>
              <a:rPr sz="1600" spc="-35" dirty="0">
                <a:solidFill>
                  <a:srgbClr val="FFFFFF"/>
                </a:solidFill>
                <a:latin typeface="Arial MT"/>
                <a:cs typeface="Arial MT"/>
              </a:rPr>
              <a:t> </a:t>
            </a:r>
            <a:r>
              <a:rPr sz="1600" dirty="0">
                <a:solidFill>
                  <a:srgbClr val="FFFFFF"/>
                </a:solidFill>
                <a:latin typeface="Arial MT"/>
                <a:cs typeface="Arial MT"/>
              </a:rPr>
              <a:t>4</a:t>
            </a:r>
            <a:endParaRPr sz="1600">
              <a:latin typeface="Arial MT"/>
              <a:cs typeface="Arial MT"/>
            </a:endParaRPr>
          </a:p>
          <a:p>
            <a:pPr algn="ctr">
              <a:lnSpc>
                <a:spcPct val="100000"/>
              </a:lnSpc>
              <a:spcBef>
                <a:spcPts val="55"/>
              </a:spcBef>
            </a:pPr>
            <a:r>
              <a:rPr sz="1300" dirty="0">
                <a:solidFill>
                  <a:srgbClr val="FFFFFF"/>
                </a:solidFill>
                <a:latin typeface="Arial MT"/>
                <a:cs typeface="Arial MT"/>
              </a:rPr>
              <a:t>Combat</a:t>
            </a:r>
            <a:r>
              <a:rPr sz="1300" spc="-15" dirty="0">
                <a:solidFill>
                  <a:srgbClr val="FFFFFF"/>
                </a:solidFill>
                <a:latin typeface="Arial MT"/>
                <a:cs typeface="Arial MT"/>
              </a:rPr>
              <a:t> </a:t>
            </a:r>
            <a:r>
              <a:rPr sz="1300" spc="-5" dirty="0">
                <a:solidFill>
                  <a:srgbClr val="FFFFFF"/>
                </a:solidFill>
                <a:latin typeface="Arial MT"/>
                <a:cs typeface="Arial MT"/>
              </a:rPr>
              <a:t>Paramedic/Provider</a:t>
            </a:r>
            <a:endParaRPr sz="1300">
              <a:latin typeface="Arial MT"/>
              <a:cs typeface="Arial MT"/>
            </a:endParaRPr>
          </a:p>
        </p:txBody>
      </p:sp>
      <p:sp>
        <p:nvSpPr>
          <p:cNvPr id="10" name="object 10"/>
          <p:cNvSpPr/>
          <p:nvPr/>
        </p:nvSpPr>
        <p:spPr>
          <a:xfrm>
            <a:off x="1040891"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1" name="object 11"/>
          <p:cNvSpPr txBox="1"/>
          <p:nvPr/>
        </p:nvSpPr>
        <p:spPr>
          <a:xfrm>
            <a:off x="1461221" y="5949199"/>
            <a:ext cx="1541145" cy="474980"/>
          </a:xfrm>
          <a:prstGeom prst="rect">
            <a:avLst/>
          </a:prstGeom>
        </p:spPr>
        <p:txBody>
          <a:bodyPr vert="horz" wrap="square" lIns="0" tIns="12700" rIns="0" bIns="0" rtlCol="0">
            <a:spAutoFit/>
          </a:bodyPr>
          <a:lstStyle/>
          <a:p>
            <a:pPr marL="635" algn="ctr">
              <a:lnSpc>
                <a:spcPct val="100000"/>
              </a:lnSpc>
              <a:spcBef>
                <a:spcPts val="100"/>
              </a:spcBef>
            </a:pPr>
            <a:r>
              <a:rPr sz="1600" dirty="0">
                <a:solidFill>
                  <a:srgbClr val="D9D9D9"/>
                </a:solidFill>
                <a:latin typeface="Arial Black"/>
                <a:cs typeface="Arial Black"/>
              </a:rPr>
              <a:t>TCCC</a:t>
            </a:r>
            <a:r>
              <a:rPr sz="1600" spc="-30" dirty="0">
                <a:solidFill>
                  <a:srgbClr val="D9D9D9"/>
                </a:solidFill>
                <a:latin typeface="Arial Black"/>
                <a:cs typeface="Arial Black"/>
              </a:rPr>
              <a:t> </a:t>
            </a:r>
            <a:r>
              <a:rPr sz="1600" spc="-5" dirty="0">
                <a:solidFill>
                  <a:srgbClr val="D9D9D9"/>
                </a:solidFill>
                <a:latin typeface="Arial MT"/>
                <a:cs typeface="Arial MT"/>
              </a:rPr>
              <a:t>TIER</a:t>
            </a:r>
            <a:r>
              <a:rPr sz="1600" spc="-25" dirty="0">
                <a:solidFill>
                  <a:srgbClr val="D9D9D9"/>
                </a:solidFill>
                <a:latin typeface="Arial MT"/>
                <a:cs typeface="Arial MT"/>
              </a:rPr>
              <a:t> </a:t>
            </a:r>
            <a:r>
              <a:rPr sz="1600" dirty="0">
                <a:solidFill>
                  <a:srgbClr val="D9D9D9"/>
                </a:solidFill>
                <a:latin typeface="Arial MT"/>
                <a:cs typeface="Arial MT"/>
              </a:rPr>
              <a:t>1</a:t>
            </a:r>
            <a:endParaRPr sz="1600">
              <a:latin typeface="Arial MT"/>
              <a:cs typeface="Arial MT"/>
            </a:endParaRPr>
          </a:p>
          <a:p>
            <a:pPr algn="ctr">
              <a:lnSpc>
                <a:spcPct val="100000"/>
              </a:lnSpc>
              <a:spcBef>
                <a:spcPts val="55"/>
              </a:spcBef>
            </a:pPr>
            <a:r>
              <a:rPr sz="1300" spc="-5" dirty="0">
                <a:solidFill>
                  <a:srgbClr val="D9D9D9"/>
                </a:solidFill>
                <a:latin typeface="Arial MT"/>
                <a:cs typeface="Arial MT"/>
              </a:rPr>
              <a:t>All</a:t>
            </a:r>
            <a:r>
              <a:rPr sz="1300" spc="-30" dirty="0">
                <a:solidFill>
                  <a:srgbClr val="D9D9D9"/>
                </a:solidFill>
                <a:latin typeface="Arial MT"/>
                <a:cs typeface="Arial MT"/>
              </a:rPr>
              <a:t> </a:t>
            </a:r>
            <a:r>
              <a:rPr sz="1300" spc="-5" dirty="0">
                <a:solidFill>
                  <a:srgbClr val="D9D9D9"/>
                </a:solidFill>
                <a:latin typeface="Arial MT"/>
                <a:cs typeface="Arial MT"/>
              </a:rPr>
              <a:t>Service</a:t>
            </a:r>
            <a:r>
              <a:rPr sz="1300" spc="-35" dirty="0">
                <a:solidFill>
                  <a:srgbClr val="D9D9D9"/>
                </a:solidFill>
                <a:latin typeface="Arial MT"/>
                <a:cs typeface="Arial MT"/>
              </a:rPr>
              <a:t> </a:t>
            </a:r>
            <a:r>
              <a:rPr sz="1300" dirty="0">
                <a:solidFill>
                  <a:srgbClr val="D9D9D9"/>
                </a:solidFill>
                <a:latin typeface="Arial MT"/>
                <a:cs typeface="Arial MT"/>
              </a:rPr>
              <a:t>Members</a:t>
            </a:r>
            <a:endParaRPr sz="1300">
              <a:latin typeface="Arial MT"/>
              <a:cs typeface="Arial MT"/>
            </a:endParaRPr>
          </a:p>
        </p:txBody>
      </p:sp>
      <p:sp>
        <p:nvSpPr>
          <p:cNvPr id="12" name="object 12"/>
          <p:cNvSpPr/>
          <p:nvPr/>
        </p:nvSpPr>
        <p:spPr>
          <a:xfrm>
            <a:off x="3598926" y="5909311"/>
            <a:ext cx="2383155" cy="574675"/>
          </a:xfrm>
          <a:custGeom>
            <a:avLst/>
            <a:gdLst/>
            <a:ahLst/>
            <a:cxnLst/>
            <a:rect l="l" t="t" r="r" b="b"/>
            <a:pathLst>
              <a:path w="2383154" h="574675">
                <a:moveTo>
                  <a:pt x="2287016" y="0"/>
                </a:moveTo>
                <a:lnTo>
                  <a:pt x="95758" y="0"/>
                </a:lnTo>
                <a:lnTo>
                  <a:pt x="58485" y="7525"/>
                </a:lnTo>
                <a:lnTo>
                  <a:pt x="28047" y="28047"/>
                </a:lnTo>
                <a:lnTo>
                  <a:pt x="7525" y="58485"/>
                </a:lnTo>
                <a:lnTo>
                  <a:pt x="0" y="95758"/>
                </a:lnTo>
                <a:lnTo>
                  <a:pt x="0" y="478790"/>
                </a:lnTo>
                <a:lnTo>
                  <a:pt x="7525" y="516062"/>
                </a:lnTo>
                <a:lnTo>
                  <a:pt x="28047" y="546500"/>
                </a:lnTo>
                <a:lnTo>
                  <a:pt x="58485" y="567022"/>
                </a:lnTo>
                <a:lnTo>
                  <a:pt x="95758" y="574548"/>
                </a:lnTo>
                <a:lnTo>
                  <a:pt x="2287016" y="574548"/>
                </a:lnTo>
                <a:lnTo>
                  <a:pt x="2324288" y="567022"/>
                </a:lnTo>
                <a:lnTo>
                  <a:pt x="2354726" y="546500"/>
                </a:lnTo>
                <a:lnTo>
                  <a:pt x="2375248" y="516062"/>
                </a:lnTo>
                <a:lnTo>
                  <a:pt x="2382774" y="478790"/>
                </a:lnTo>
                <a:lnTo>
                  <a:pt x="2382774" y="95758"/>
                </a:lnTo>
                <a:lnTo>
                  <a:pt x="2375248" y="58485"/>
                </a:lnTo>
                <a:lnTo>
                  <a:pt x="2354726" y="28047"/>
                </a:lnTo>
                <a:lnTo>
                  <a:pt x="2324288" y="7525"/>
                </a:lnTo>
                <a:lnTo>
                  <a:pt x="2287016" y="0"/>
                </a:lnTo>
                <a:close/>
              </a:path>
            </a:pathLst>
          </a:custGeom>
          <a:solidFill>
            <a:srgbClr val="1A1B1B">
              <a:alpha val="29803"/>
            </a:srgbClr>
          </a:solidFill>
        </p:spPr>
        <p:txBody>
          <a:bodyPr wrap="square" lIns="0" tIns="0" rIns="0" bIns="0" rtlCol="0"/>
          <a:lstStyle/>
          <a:p>
            <a:endParaRPr/>
          </a:p>
        </p:txBody>
      </p:sp>
      <p:sp>
        <p:nvSpPr>
          <p:cNvPr id="13" name="object 13"/>
          <p:cNvSpPr txBox="1"/>
          <p:nvPr/>
        </p:nvSpPr>
        <p:spPr>
          <a:xfrm>
            <a:off x="4116116" y="5949199"/>
            <a:ext cx="1348740" cy="474980"/>
          </a:xfrm>
          <a:prstGeom prst="rect">
            <a:avLst/>
          </a:prstGeom>
        </p:spPr>
        <p:txBody>
          <a:bodyPr vert="horz" wrap="square" lIns="0" tIns="12700" rIns="0" bIns="0" rtlCol="0">
            <a:spAutoFit/>
          </a:bodyPr>
          <a:lstStyle/>
          <a:p>
            <a:pPr marL="12700">
              <a:lnSpc>
                <a:spcPct val="100000"/>
              </a:lnSpc>
              <a:spcBef>
                <a:spcPts val="100"/>
              </a:spcBef>
            </a:pPr>
            <a:r>
              <a:rPr sz="1600" dirty="0">
                <a:solidFill>
                  <a:srgbClr val="D9D9D9"/>
                </a:solidFill>
                <a:latin typeface="Arial Black"/>
                <a:cs typeface="Arial Black"/>
              </a:rPr>
              <a:t>TCCC</a:t>
            </a:r>
            <a:r>
              <a:rPr sz="1600" spc="-45" dirty="0">
                <a:solidFill>
                  <a:srgbClr val="D9D9D9"/>
                </a:solidFill>
                <a:latin typeface="Arial Black"/>
                <a:cs typeface="Arial Black"/>
              </a:rPr>
              <a:t> </a:t>
            </a:r>
            <a:r>
              <a:rPr sz="1600" spc="-5" dirty="0">
                <a:solidFill>
                  <a:srgbClr val="D9D9D9"/>
                </a:solidFill>
                <a:latin typeface="Arial MT"/>
                <a:cs typeface="Arial MT"/>
              </a:rPr>
              <a:t>TIER</a:t>
            </a:r>
            <a:r>
              <a:rPr sz="1600" spc="-35" dirty="0">
                <a:solidFill>
                  <a:srgbClr val="D9D9D9"/>
                </a:solidFill>
                <a:latin typeface="Arial MT"/>
                <a:cs typeface="Arial MT"/>
              </a:rPr>
              <a:t> </a:t>
            </a:r>
            <a:r>
              <a:rPr sz="1600" dirty="0">
                <a:solidFill>
                  <a:srgbClr val="D9D9D9"/>
                </a:solidFill>
                <a:latin typeface="Arial MT"/>
                <a:cs typeface="Arial MT"/>
              </a:rPr>
              <a:t>2</a:t>
            </a:r>
            <a:endParaRPr sz="1600">
              <a:latin typeface="Arial MT"/>
              <a:cs typeface="Arial MT"/>
            </a:endParaRPr>
          </a:p>
          <a:p>
            <a:pPr marL="24765">
              <a:lnSpc>
                <a:spcPct val="100000"/>
              </a:lnSpc>
              <a:spcBef>
                <a:spcPts val="55"/>
              </a:spcBef>
            </a:pPr>
            <a:r>
              <a:rPr sz="1300" dirty="0">
                <a:solidFill>
                  <a:srgbClr val="D9D9D9"/>
                </a:solidFill>
                <a:latin typeface="Arial MT"/>
                <a:cs typeface="Arial MT"/>
              </a:rPr>
              <a:t>Combat</a:t>
            </a:r>
            <a:r>
              <a:rPr sz="1300" spc="-55" dirty="0">
                <a:solidFill>
                  <a:srgbClr val="D9D9D9"/>
                </a:solidFill>
                <a:latin typeface="Arial MT"/>
                <a:cs typeface="Arial MT"/>
              </a:rPr>
              <a:t> </a:t>
            </a:r>
            <a:r>
              <a:rPr sz="1300" spc="-5" dirty="0">
                <a:solidFill>
                  <a:srgbClr val="D9D9D9"/>
                </a:solidFill>
                <a:latin typeface="Arial MT"/>
                <a:cs typeface="Arial MT"/>
              </a:rPr>
              <a:t>Lifesaver</a:t>
            </a:r>
            <a:endParaRPr sz="1300">
              <a:latin typeface="Arial MT"/>
              <a:cs typeface="Arial MT"/>
            </a:endParaRPr>
          </a:p>
        </p:txBody>
      </p:sp>
      <p:sp>
        <p:nvSpPr>
          <p:cNvPr id="14" name="object 14"/>
          <p:cNvSpPr txBox="1"/>
          <p:nvPr/>
        </p:nvSpPr>
        <p:spPr>
          <a:xfrm>
            <a:off x="2880023" y="519375"/>
            <a:ext cx="4332605" cy="876300"/>
          </a:xfrm>
          <a:prstGeom prst="rect">
            <a:avLst/>
          </a:prstGeom>
        </p:spPr>
        <p:txBody>
          <a:bodyPr vert="horz" wrap="square" lIns="0" tIns="27939" rIns="0" bIns="0" rtlCol="0">
            <a:spAutoFit/>
          </a:bodyPr>
          <a:lstStyle/>
          <a:p>
            <a:pPr marL="12700" marR="5080">
              <a:lnSpc>
                <a:spcPts val="3340"/>
              </a:lnSpc>
              <a:spcBef>
                <a:spcPts val="219"/>
              </a:spcBef>
            </a:pPr>
            <a:r>
              <a:rPr sz="2800" spc="-5" dirty="0">
                <a:solidFill>
                  <a:srgbClr val="CD9146"/>
                </a:solidFill>
                <a:latin typeface="Arial Black"/>
                <a:cs typeface="Arial Black"/>
              </a:rPr>
              <a:t>COMBAT</a:t>
            </a:r>
            <a:r>
              <a:rPr sz="2800" spc="-55" dirty="0">
                <a:solidFill>
                  <a:srgbClr val="CD9146"/>
                </a:solidFill>
                <a:latin typeface="Arial Black"/>
                <a:cs typeface="Arial Black"/>
              </a:rPr>
              <a:t> </a:t>
            </a:r>
            <a:r>
              <a:rPr sz="2800" spc="-5" dirty="0">
                <a:solidFill>
                  <a:srgbClr val="CD9146"/>
                </a:solidFill>
                <a:latin typeface="Arial Black"/>
                <a:cs typeface="Arial Black"/>
              </a:rPr>
              <a:t>PARAMEDIC/ </a:t>
            </a:r>
            <a:r>
              <a:rPr sz="2800" spc="-919" dirty="0">
                <a:solidFill>
                  <a:srgbClr val="CD9146"/>
                </a:solidFill>
                <a:latin typeface="Arial Black"/>
                <a:cs typeface="Arial Black"/>
              </a:rPr>
              <a:t> </a:t>
            </a:r>
            <a:r>
              <a:rPr sz="2800" spc="-5" dirty="0">
                <a:solidFill>
                  <a:srgbClr val="CD9146"/>
                </a:solidFill>
                <a:latin typeface="Arial Black"/>
                <a:cs typeface="Arial Black"/>
              </a:rPr>
              <a:t>PROVIDER</a:t>
            </a:r>
            <a:endParaRPr sz="2800">
              <a:latin typeface="Arial Black"/>
              <a:cs typeface="Arial Black"/>
            </a:endParaRPr>
          </a:p>
        </p:txBody>
      </p:sp>
      <p:grpSp>
        <p:nvGrpSpPr>
          <p:cNvPr id="15" name="object 15"/>
          <p:cNvGrpSpPr/>
          <p:nvPr/>
        </p:nvGrpSpPr>
        <p:grpSpPr>
          <a:xfrm>
            <a:off x="736091" y="451866"/>
            <a:ext cx="11456035" cy="5113020"/>
            <a:chOff x="736091" y="451866"/>
            <a:chExt cx="11456035" cy="5113020"/>
          </a:xfrm>
        </p:grpSpPr>
        <p:pic>
          <p:nvPicPr>
            <p:cNvPr id="16" name="object 16"/>
            <p:cNvPicPr/>
            <p:nvPr/>
          </p:nvPicPr>
          <p:blipFill>
            <a:blip r:embed="rId5" cstate="print"/>
            <a:stretch>
              <a:fillRect/>
            </a:stretch>
          </p:blipFill>
          <p:spPr>
            <a:xfrm>
              <a:off x="736091" y="451866"/>
              <a:ext cx="1898903" cy="1062989"/>
            </a:xfrm>
            <a:prstGeom prst="rect">
              <a:avLst/>
            </a:prstGeom>
          </p:spPr>
        </p:pic>
        <p:pic>
          <p:nvPicPr>
            <p:cNvPr id="17" name="object 17"/>
            <p:cNvPicPr/>
            <p:nvPr/>
          </p:nvPicPr>
          <p:blipFill>
            <a:blip r:embed="rId6" cstate="print"/>
            <a:stretch>
              <a:fillRect/>
            </a:stretch>
          </p:blipFill>
          <p:spPr>
            <a:xfrm>
              <a:off x="9864089" y="4709922"/>
              <a:ext cx="2327909" cy="854963"/>
            </a:xfrm>
            <a:prstGeom prst="rect">
              <a:avLst/>
            </a:prstGeom>
          </p:spPr>
        </p:pic>
      </p:grpSp>
      <p:sp>
        <p:nvSpPr>
          <p:cNvPr id="18" name="object 18"/>
          <p:cNvSpPr txBox="1">
            <a:spLocks noGrp="1"/>
          </p:cNvSpPr>
          <p:nvPr>
            <p:ph type="title"/>
          </p:nvPr>
        </p:nvSpPr>
        <p:spPr>
          <a:xfrm>
            <a:off x="1013924" y="1766093"/>
            <a:ext cx="9934575" cy="2198370"/>
          </a:xfrm>
          <a:prstGeom prst="rect">
            <a:avLst/>
          </a:prstGeom>
        </p:spPr>
        <p:txBody>
          <a:bodyPr vert="horz" wrap="square" lIns="0" tIns="100965" rIns="0" bIns="0" rtlCol="0">
            <a:spAutoFit/>
          </a:bodyPr>
          <a:lstStyle/>
          <a:p>
            <a:pPr marL="12700" marR="5080">
              <a:lnSpc>
                <a:spcPts val="5880"/>
              </a:lnSpc>
              <a:spcBef>
                <a:spcPts val="795"/>
              </a:spcBef>
            </a:pPr>
            <a:r>
              <a:rPr sz="5400" b="0" spc="-5" dirty="0">
                <a:solidFill>
                  <a:srgbClr val="A0A6AA"/>
                </a:solidFill>
                <a:latin typeface="Arial Black"/>
                <a:cs typeface="Arial Black"/>
              </a:rPr>
              <a:t>TACTICAL COMBAT </a:t>
            </a:r>
            <a:r>
              <a:rPr sz="5400" b="0" dirty="0">
                <a:solidFill>
                  <a:srgbClr val="A0A6AA"/>
                </a:solidFill>
                <a:latin typeface="Arial Black"/>
                <a:cs typeface="Arial Black"/>
              </a:rPr>
              <a:t> CASUALTY</a:t>
            </a:r>
            <a:r>
              <a:rPr sz="5400" b="0" spc="-55" dirty="0">
                <a:solidFill>
                  <a:srgbClr val="A0A6AA"/>
                </a:solidFill>
                <a:latin typeface="Arial Black"/>
                <a:cs typeface="Arial Black"/>
              </a:rPr>
              <a:t> </a:t>
            </a:r>
            <a:r>
              <a:rPr sz="5400" b="0" dirty="0">
                <a:solidFill>
                  <a:srgbClr val="A0A6AA"/>
                </a:solidFill>
                <a:latin typeface="Arial Black"/>
                <a:cs typeface="Arial Black"/>
              </a:rPr>
              <a:t>CARE</a:t>
            </a:r>
            <a:r>
              <a:rPr sz="5400" b="0" spc="-55" dirty="0">
                <a:solidFill>
                  <a:srgbClr val="A0A6AA"/>
                </a:solidFill>
                <a:latin typeface="Arial Black"/>
                <a:cs typeface="Arial Black"/>
              </a:rPr>
              <a:t> </a:t>
            </a:r>
            <a:r>
              <a:rPr sz="5400" b="0" dirty="0">
                <a:solidFill>
                  <a:srgbClr val="A0A6AA"/>
                </a:solidFill>
                <a:latin typeface="Arial Black"/>
                <a:cs typeface="Arial Black"/>
              </a:rPr>
              <a:t>COURSE</a:t>
            </a:r>
            <a:endParaRPr sz="5400">
              <a:latin typeface="Arial Black"/>
              <a:cs typeface="Arial Black"/>
            </a:endParaRPr>
          </a:p>
          <a:p>
            <a:pPr marL="12700">
              <a:lnSpc>
                <a:spcPct val="100000"/>
              </a:lnSpc>
              <a:spcBef>
                <a:spcPts val="810"/>
              </a:spcBef>
            </a:pPr>
            <a:r>
              <a:rPr sz="3200" spc="-5" dirty="0">
                <a:solidFill>
                  <a:srgbClr val="FFFFFF"/>
                </a:solidFill>
              </a:rPr>
              <a:t>MODULE</a:t>
            </a:r>
            <a:r>
              <a:rPr sz="3200" spc="-30" dirty="0">
                <a:solidFill>
                  <a:srgbClr val="FFFFFF"/>
                </a:solidFill>
              </a:rPr>
              <a:t> </a:t>
            </a:r>
            <a:r>
              <a:rPr sz="3200" spc="-5" dirty="0">
                <a:solidFill>
                  <a:srgbClr val="FFFFFF"/>
                </a:solidFill>
              </a:rPr>
              <a:t>23:</a:t>
            </a:r>
            <a:r>
              <a:rPr sz="3200" spc="-25" dirty="0">
                <a:solidFill>
                  <a:srgbClr val="FFFFFF"/>
                </a:solidFill>
              </a:rPr>
              <a:t> </a:t>
            </a:r>
            <a:r>
              <a:rPr sz="3200" spc="-5" dirty="0">
                <a:solidFill>
                  <a:srgbClr val="FFFFFF"/>
                </a:solidFill>
              </a:rPr>
              <a:t>DOCUMENTATION</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62400" y="289778"/>
            <a:ext cx="326707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23:</a:t>
            </a:r>
            <a:r>
              <a:rPr sz="2000" b="1" spc="-45" dirty="0">
                <a:solidFill>
                  <a:srgbClr val="756F6F"/>
                </a:solidFill>
                <a:latin typeface="Arial"/>
                <a:cs typeface="Arial"/>
              </a:rPr>
              <a:t> </a:t>
            </a:r>
            <a:r>
              <a:rPr sz="2000" b="1" spc="-5" dirty="0">
                <a:solidFill>
                  <a:srgbClr val="756F6F"/>
                </a:solidFill>
                <a:latin typeface="Arial"/>
                <a:cs typeface="Arial"/>
              </a:rPr>
              <a:t>Documentation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4608525" y="675111"/>
            <a:ext cx="2387600" cy="574040"/>
          </a:xfrm>
          <a:prstGeom prst="rect">
            <a:avLst/>
          </a:prstGeom>
        </p:spPr>
        <p:txBody>
          <a:bodyPr vert="horz" wrap="square" lIns="0" tIns="12700" rIns="0" bIns="0" rtlCol="0">
            <a:spAutoFit/>
          </a:bodyPr>
          <a:lstStyle/>
          <a:p>
            <a:pPr marL="12700">
              <a:lnSpc>
                <a:spcPct val="100000"/>
              </a:lnSpc>
              <a:spcBef>
                <a:spcPts val="100"/>
              </a:spcBef>
            </a:pPr>
            <a:r>
              <a:rPr sz="3600" dirty="0">
                <a:solidFill>
                  <a:srgbClr val="000000"/>
                </a:solidFill>
              </a:rPr>
              <a:t>SUMMARY</a:t>
            </a:r>
            <a:endParaRPr sz="3600"/>
          </a:p>
        </p:txBody>
      </p:sp>
      <p:sp>
        <p:nvSpPr>
          <p:cNvPr id="5" name="object 5"/>
          <p:cNvSpPr/>
          <p:nvPr/>
        </p:nvSpPr>
        <p:spPr>
          <a:xfrm>
            <a:off x="6803897" y="2113029"/>
            <a:ext cx="114300" cy="299085"/>
          </a:xfrm>
          <a:custGeom>
            <a:avLst/>
            <a:gdLst/>
            <a:ahLst/>
            <a:cxnLst/>
            <a:rect l="l" t="t" r="r" b="b"/>
            <a:pathLst>
              <a:path w="114300" h="299085">
                <a:moveTo>
                  <a:pt x="0" y="298729"/>
                </a:moveTo>
                <a:lnTo>
                  <a:pt x="114300" y="298729"/>
                </a:lnTo>
                <a:lnTo>
                  <a:pt x="114300" y="0"/>
                </a:lnTo>
                <a:lnTo>
                  <a:pt x="0" y="0"/>
                </a:lnTo>
                <a:lnTo>
                  <a:pt x="0" y="298729"/>
                </a:lnTo>
                <a:close/>
              </a:path>
            </a:pathLst>
          </a:custGeom>
          <a:solidFill>
            <a:srgbClr val="BB8542"/>
          </a:solidFill>
        </p:spPr>
        <p:txBody>
          <a:bodyPr wrap="square" lIns="0" tIns="0" rIns="0" bIns="0" rtlCol="0"/>
          <a:lstStyle/>
          <a:p>
            <a:endParaRPr/>
          </a:p>
        </p:txBody>
      </p:sp>
      <p:sp>
        <p:nvSpPr>
          <p:cNvPr id="6" name="object 6"/>
          <p:cNvSpPr txBox="1"/>
          <p:nvPr/>
        </p:nvSpPr>
        <p:spPr>
          <a:xfrm>
            <a:off x="6759541" y="1428258"/>
            <a:ext cx="4797425" cy="1718945"/>
          </a:xfrm>
          <a:prstGeom prst="rect">
            <a:avLst/>
          </a:prstGeom>
        </p:spPr>
        <p:txBody>
          <a:bodyPr vert="horz" wrap="square" lIns="0" tIns="158750" rIns="0" bIns="0" rtlCol="0">
            <a:spAutoFit/>
          </a:bodyPr>
          <a:lstStyle/>
          <a:p>
            <a:pPr marL="12700">
              <a:lnSpc>
                <a:spcPct val="100000"/>
              </a:lnSpc>
              <a:spcBef>
                <a:spcPts val="1250"/>
              </a:spcBef>
            </a:pPr>
            <a:r>
              <a:rPr sz="2800" b="1" dirty="0">
                <a:latin typeface="Arial"/>
                <a:cs typeface="Arial"/>
              </a:rPr>
              <a:t>Skills</a:t>
            </a:r>
            <a:r>
              <a:rPr sz="2800" b="1" spc="-30" dirty="0">
                <a:latin typeface="Arial"/>
                <a:cs typeface="Arial"/>
              </a:rPr>
              <a:t> </a:t>
            </a:r>
            <a:r>
              <a:rPr sz="2800" b="1" spc="-5" dirty="0">
                <a:latin typeface="Arial"/>
                <a:cs typeface="Arial"/>
              </a:rPr>
              <a:t>and</a:t>
            </a:r>
            <a:r>
              <a:rPr sz="2800" b="1" spc="-120" dirty="0">
                <a:latin typeface="Arial"/>
                <a:cs typeface="Arial"/>
              </a:rPr>
              <a:t> </a:t>
            </a:r>
            <a:r>
              <a:rPr sz="2800" b="1" spc="-5" dirty="0">
                <a:latin typeface="Arial"/>
                <a:cs typeface="Arial"/>
              </a:rPr>
              <a:t>Abilities</a:t>
            </a:r>
            <a:endParaRPr sz="2800">
              <a:latin typeface="Arial"/>
              <a:cs typeface="Arial"/>
            </a:endParaRPr>
          </a:p>
          <a:p>
            <a:pPr marL="287655">
              <a:lnSpc>
                <a:spcPct val="100000"/>
              </a:lnSpc>
              <a:spcBef>
                <a:spcPts val="820"/>
              </a:spcBef>
            </a:pPr>
            <a:r>
              <a:rPr sz="2000" spc="-5" dirty="0">
                <a:latin typeface="Arial MT"/>
                <a:cs typeface="Arial MT"/>
              </a:rPr>
              <a:t>Completion</a:t>
            </a:r>
            <a:r>
              <a:rPr sz="2000" spc="5" dirty="0">
                <a:latin typeface="Arial MT"/>
                <a:cs typeface="Arial MT"/>
              </a:rPr>
              <a:t> </a:t>
            </a:r>
            <a:r>
              <a:rPr sz="2000" spc="-5" dirty="0">
                <a:latin typeface="Arial MT"/>
                <a:cs typeface="Arial MT"/>
              </a:rPr>
              <a:t>of</a:t>
            </a:r>
            <a:r>
              <a:rPr sz="2000" spc="-20" dirty="0">
                <a:latin typeface="Arial MT"/>
                <a:cs typeface="Arial MT"/>
              </a:rPr>
              <a:t> </a:t>
            </a:r>
            <a:r>
              <a:rPr sz="2000" spc="-5" dirty="0">
                <a:latin typeface="Arial MT"/>
                <a:cs typeface="Arial MT"/>
              </a:rPr>
              <a:t>the</a:t>
            </a:r>
            <a:r>
              <a:rPr sz="2000" spc="-55" dirty="0">
                <a:latin typeface="Arial MT"/>
                <a:cs typeface="Arial MT"/>
              </a:rPr>
              <a:t> </a:t>
            </a:r>
            <a:r>
              <a:rPr sz="2000" spc="-5" dirty="0">
                <a:latin typeface="Arial MT"/>
                <a:cs typeface="Arial MT"/>
              </a:rPr>
              <a:t>TCCC</a:t>
            </a:r>
            <a:r>
              <a:rPr sz="2000" spc="10" dirty="0">
                <a:latin typeface="Arial MT"/>
                <a:cs typeface="Arial MT"/>
              </a:rPr>
              <a:t> </a:t>
            </a:r>
            <a:r>
              <a:rPr sz="2000" spc="-5" dirty="0">
                <a:latin typeface="Arial MT"/>
                <a:cs typeface="Arial MT"/>
              </a:rPr>
              <a:t>DD</a:t>
            </a:r>
            <a:r>
              <a:rPr sz="2000" dirty="0">
                <a:latin typeface="Arial MT"/>
                <a:cs typeface="Arial MT"/>
              </a:rPr>
              <a:t> </a:t>
            </a:r>
            <a:r>
              <a:rPr sz="2000" spc="-5" dirty="0">
                <a:latin typeface="Arial MT"/>
                <a:cs typeface="Arial MT"/>
              </a:rPr>
              <a:t>Form </a:t>
            </a:r>
            <a:r>
              <a:rPr sz="2000" spc="-10" dirty="0">
                <a:latin typeface="Arial MT"/>
                <a:cs typeface="Arial MT"/>
              </a:rPr>
              <a:t>1380</a:t>
            </a:r>
            <a:endParaRPr sz="2000">
              <a:latin typeface="Arial MT"/>
              <a:cs typeface="Arial MT"/>
            </a:endParaRPr>
          </a:p>
          <a:p>
            <a:pPr marL="287655" marR="386715">
              <a:lnSpc>
                <a:spcPct val="100000"/>
              </a:lnSpc>
              <a:spcBef>
                <a:spcPts val="805"/>
              </a:spcBef>
            </a:pPr>
            <a:r>
              <a:rPr sz="2000" spc="-10" dirty="0">
                <a:latin typeface="Arial MT"/>
                <a:cs typeface="Arial MT"/>
              </a:rPr>
              <a:t>Comp</a:t>
            </a:r>
            <a:r>
              <a:rPr sz="2000" spc="-5" dirty="0">
                <a:latin typeface="Arial MT"/>
                <a:cs typeface="Arial MT"/>
              </a:rPr>
              <a:t>l</a:t>
            </a:r>
            <a:r>
              <a:rPr sz="2000" spc="-10" dirty="0">
                <a:latin typeface="Arial MT"/>
                <a:cs typeface="Arial MT"/>
              </a:rPr>
              <a:t>e</a:t>
            </a:r>
            <a:r>
              <a:rPr sz="2000" spc="-5" dirty="0">
                <a:latin typeface="Arial MT"/>
                <a:cs typeface="Arial MT"/>
              </a:rPr>
              <a:t>ti</a:t>
            </a:r>
            <a:r>
              <a:rPr sz="2000" spc="-10" dirty="0">
                <a:latin typeface="Arial MT"/>
                <a:cs typeface="Arial MT"/>
              </a:rPr>
              <a:t>o</a:t>
            </a:r>
            <a:r>
              <a:rPr sz="2000" spc="-5" dirty="0">
                <a:latin typeface="Arial MT"/>
                <a:cs typeface="Arial MT"/>
              </a:rPr>
              <a:t>n</a:t>
            </a:r>
            <a:r>
              <a:rPr sz="2000" spc="15" dirty="0">
                <a:latin typeface="Arial MT"/>
                <a:cs typeface="Arial MT"/>
              </a:rPr>
              <a:t> </a:t>
            </a:r>
            <a:r>
              <a:rPr sz="2000" spc="-10" dirty="0">
                <a:latin typeface="Arial MT"/>
                <a:cs typeface="Arial MT"/>
              </a:rPr>
              <a:t>o</a:t>
            </a:r>
            <a:r>
              <a:rPr sz="2000" spc="-5" dirty="0">
                <a:latin typeface="Arial MT"/>
                <a:cs typeface="Arial MT"/>
              </a:rPr>
              <a:t>f</a:t>
            </a:r>
            <a:r>
              <a:rPr sz="2000" spc="-10" dirty="0">
                <a:latin typeface="Arial MT"/>
                <a:cs typeface="Arial MT"/>
              </a:rPr>
              <a:t> </a:t>
            </a:r>
            <a:r>
              <a:rPr sz="2000" spc="-5" dirty="0">
                <a:latin typeface="Arial MT"/>
                <a:cs typeface="Arial MT"/>
              </a:rPr>
              <a:t>t</a:t>
            </a:r>
            <a:r>
              <a:rPr sz="2000" spc="-10" dirty="0">
                <a:latin typeface="Arial MT"/>
                <a:cs typeface="Arial MT"/>
              </a:rPr>
              <a:t>h</a:t>
            </a:r>
            <a:r>
              <a:rPr sz="2000" spc="-5" dirty="0">
                <a:latin typeface="Arial MT"/>
                <a:cs typeface="Arial MT"/>
              </a:rPr>
              <a:t>e</a:t>
            </a:r>
            <a:r>
              <a:rPr sz="2000" spc="-50" dirty="0">
                <a:latin typeface="Arial MT"/>
                <a:cs typeface="Arial MT"/>
              </a:rPr>
              <a:t> </a:t>
            </a:r>
            <a:r>
              <a:rPr sz="2000" spc="-10" dirty="0">
                <a:latin typeface="Arial MT"/>
                <a:cs typeface="Arial MT"/>
              </a:rPr>
              <a:t>TC</a:t>
            </a:r>
            <a:r>
              <a:rPr sz="2000" spc="-5" dirty="0">
                <a:latin typeface="Arial MT"/>
                <a:cs typeface="Arial MT"/>
              </a:rPr>
              <a:t>CC</a:t>
            </a:r>
            <a:r>
              <a:rPr sz="2000" spc="-85" dirty="0">
                <a:latin typeface="Arial MT"/>
                <a:cs typeface="Arial MT"/>
              </a:rPr>
              <a:t> </a:t>
            </a:r>
            <a:r>
              <a:rPr sz="2000" spc="-10" dirty="0">
                <a:latin typeface="Arial MT"/>
                <a:cs typeface="Arial MT"/>
              </a:rPr>
              <a:t>A</a:t>
            </a:r>
            <a:r>
              <a:rPr sz="2000" spc="-5" dirty="0">
                <a:latin typeface="Arial MT"/>
                <a:cs typeface="Arial MT"/>
              </a:rPr>
              <a:t>ft</a:t>
            </a:r>
            <a:r>
              <a:rPr sz="2000" spc="-10" dirty="0">
                <a:latin typeface="Arial MT"/>
                <a:cs typeface="Arial MT"/>
              </a:rPr>
              <a:t>e</a:t>
            </a:r>
            <a:r>
              <a:rPr sz="2000" spc="-5" dirty="0">
                <a:latin typeface="Arial MT"/>
                <a:cs typeface="Arial MT"/>
              </a:rPr>
              <a:t>r</a:t>
            </a:r>
            <a:r>
              <a:rPr sz="2000" spc="-130" dirty="0">
                <a:latin typeface="Arial MT"/>
                <a:cs typeface="Arial MT"/>
              </a:rPr>
              <a:t> </a:t>
            </a:r>
            <a:r>
              <a:rPr sz="2000" spc="-10" dirty="0">
                <a:latin typeface="Arial MT"/>
                <a:cs typeface="Arial MT"/>
              </a:rPr>
              <a:t>A</a:t>
            </a:r>
            <a:r>
              <a:rPr sz="2000" spc="-5" dirty="0">
                <a:latin typeface="Arial MT"/>
                <a:cs typeface="Arial MT"/>
              </a:rPr>
              <a:t>cti</a:t>
            </a:r>
            <a:r>
              <a:rPr sz="2000" spc="-10" dirty="0">
                <a:latin typeface="Arial MT"/>
                <a:cs typeface="Arial MT"/>
              </a:rPr>
              <a:t>o</a:t>
            </a:r>
            <a:r>
              <a:rPr sz="2000" spc="-5" dirty="0">
                <a:latin typeface="Arial MT"/>
                <a:cs typeface="Arial MT"/>
              </a:rPr>
              <a:t>n  Report</a:t>
            </a:r>
            <a:r>
              <a:rPr sz="2000" dirty="0">
                <a:latin typeface="Arial MT"/>
                <a:cs typeface="Arial MT"/>
              </a:rPr>
              <a:t> </a:t>
            </a:r>
            <a:r>
              <a:rPr sz="2000" spc="-10" dirty="0">
                <a:latin typeface="Arial MT"/>
                <a:cs typeface="Arial MT"/>
              </a:rPr>
              <a:t>(AAR)</a:t>
            </a:r>
            <a:endParaRPr sz="2000">
              <a:latin typeface="Arial MT"/>
              <a:cs typeface="Arial MT"/>
            </a:endParaRPr>
          </a:p>
        </p:txBody>
      </p:sp>
      <p:sp>
        <p:nvSpPr>
          <p:cNvPr id="7" name="object 7"/>
          <p:cNvSpPr txBox="1"/>
          <p:nvPr/>
        </p:nvSpPr>
        <p:spPr>
          <a:xfrm>
            <a:off x="799250" y="1428258"/>
            <a:ext cx="4643755" cy="2378710"/>
          </a:xfrm>
          <a:prstGeom prst="rect">
            <a:avLst/>
          </a:prstGeom>
        </p:spPr>
        <p:txBody>
          <a:bodyPr vert="horz" wrap="square" lIns="0" tIns="158750" rIns="0" bIns="0" rtlCol="0">
            <a:spAutoFit/>
          </a:bodyPr>
          <a:lstStyle/>
          <a:p>
            <a:pPr marL="12700">
              <a:lnSpc>
                <a:spcPct val="100000"/>
              </a:lnSpc>
              <a:spcBef>
                <a:spcPts val="1250"/>
              </a:spcBef>
            </a:pPr>
            <a:r>
              <a:rPr sz="2800" b="1" spc="-5" dirty="0">
                <a:latin typeface="Arial"/>
                <a:cs typeface="Arial"/>
              </a:rPr>
              <a:t>Knowledge</a:t>
            </a:r>
            <a:r>
              <a:rPr sz="2800" b="1" spc="-15" dirty="0">
                <a:latin typeface="Arial"/>
                <a:cs typeface="Arial"/>
              </a:rPr>
              <a:t> </a:t>
            </a:r>
            <a:r>
              <a:rPr sz="2800" b="1" spc="-40" dirty="0">
                <a:latin typeface="Arial"/>
                <a:cs typeface="Arial"/>
              </a:rPr>
              <a:t>Topics</a:t>
            </a:r>
            <a:endParaRPr sz="2800">
              <a:latin typeface="Arial"/>
              <a:cs typeface="Arial"/>
            </a:endParaRPr>
          </a:p>
          <a:p>
            <a:pPr marL="287655" marR="5080">
              <a:lnSpc>
                <a:spcPct val="100000"/>
              </a:lnSpc>
              <a:spcBef>
                <a:spcPts val="820"/>
              </a:spcBef>
            </a:pPr>
            <a:r>
              <a:rPr sz="2000" spc="-5" dirty="0">
                <a:latin typeface="Arial MT"/>
                <a:cs typeface="Arial MT"/>
              </a:rPr>
              <a:t>Proper placement and completion of </a:t>
            </a:r>
            <a:r>
              <a:rPr sz="2000" dirty="0">
                <a:latin typeface="Arial MT"/>
                <a:cs typeface="Arial MT"/>
              </a:rPr>
              <a:t> </a:t>
            </a:r>
            <a:r>
              <a:rPr sz="2000" spc="-5" dirty="0">
                <a:latin typeface="Arial MT"/>
                <a:cs typeface="Arial MT"/>
              </a:rPr>
              <a:t>casualty</a:t>
            </a:r>
            <a:r>
              <a:rPr sz="2000" spc="-15" dirty="0">
                <a:latin typeface="Arial MT"/>
                <a:cs typeface="Arial MT"/>
              </a:rPr>
              <a:t> </a:t>
            </a:r>
            <a:r>
              <a:rPr sz="2000" spc="-5" dirty="0">
                <a:latin typeface="Arial MT"/>
                <a:cs typeface="Arial MT"/>
              </a:rPr>
              <a:t>information</a:t>
            </a:r>
            <a:r>
              <a:rPr sz="2000" spc="-15" dirty="0">
                <a:latin typeface="Arial MT"/>
                <a:cs typeface="Arial MT"/>
              </a:rPr>
              <a:t> </a:t>
            </a:r>
            <a:r>
              <a:rPr sz="2000" spc="-5" dirty="0">
                <a:latin typeface="Arial MT"/>
                <a:cs typeface="Arial MT"/>
              </a:rPr>
              <a:t>on</a:t>
            </a:r>
            <a:r>
              <a:rPr sz="2000" spc="-10" dirty="0">
                <a:latin typeface="Arial MT"/>
                <a:cs typeface="Arial MT"/>
              </a:rPr>
              <a:t> </a:t>
            </a:r>
            <a:r>
              <a:rPr sz="2000" spc="-5" dirty="0">
                <a:latin typeface="Arial MT"/>
                <a:cs typeface="Arial MT"/>
              </a:rPr>
              <a:t>DD</a:t>
            </a:r>
            <a:r>
              <a:rPr sz="2000" spc="5" dirty="0">
                <a:latin typeface="Arial MT"/>
                <a:cs typeface="Arial MT"/>
              </a:rPr>
              <a:t> </a:t>
            </a:r>
            <a:r>
              <a:rPr sz="2000" spc="-5" dirty="0">
                <a:latin typeface="Arial MT"/>
                <a:cs typeface="Arial MT"/>
              </a:rPr>
              <a:t>Form</a:t>
            </a:r>
            <a:r>
              <a:rPr sz="2000" spc="-20" dirty="0">
                <a:latin typeface="Arial MT"/>
                <a:cs typeface="Arial MT"/>
              </a:rPr>
              <a:t> </a:t>
            </a:r>
            <a:r>
              <a:rPr sz="2000" spc="-10" dirty="0">
                <a:latin typeface="Arial MT"/>
                <a:cs typeface="Arial MT"/>
              </a:rPr>
              <a:t>1380</a:t>
            </a:r>
            <a:endParaRPr sz="2000">
              <a:latin typeface="Arial MT"/>
              <a:cs typeface="Arial MT"/>
            </a:endParaRPr>
          </a:p>
          <a:p>
            <a:pPr marL="287655" marR="765810">
              <a:lnSpc>
                <a:spcPct val="100000"/>
              </a:lnSpc>
              <a:spcBef>
                <a:spcPts val="1200"/>
              </a:spcBef>
            </a:pPr>
            <a:r>
              <a:rPr sz="2000" spc="-5" dirty="0">
                <a:latin typeface="Arial MT"/>
                <a:cs typeface="Arial MT"/>
              </a:rPr>
              <a:t>Importance and information </a:t>
            </a:r>
            <a:r>
              <a:rPr sz="2000" dirty="0">
                <a:latin typeface="Arial MT"/>
                <a:cs typeface="Arial MT"/>
              </a:rPr>
              <a:t> </a:t>
            </a:r>
            <a:r>
              <a:rPr sz="2000" spc="-5" dirty="0">
                <a:latin typeface="Arial MT"/>
                <a:cs typeface="Arial MT"/>
              </a:rPr>
              <a:t>considerations</a:t>
            </a:r>
            <a:r>
              <a:rPr sz="2000" spc="-10" dirty="0">
                <a:latin typeface="Arial MT"/>
                <a:cs typeface="Arial MT"/>
              </a:rPr>
              <a:t> </a:t>
            </a:r>
            <a:r>
              <a:rPr sz="2000" spc="-5" dirty="0">
                <a:latin typeface="Arial MT"/>
                <a:cs typeface="Arial MT"/>
              </a:rPr>
              <a:t>for</a:t>
            </a:r>
            <a:r>
              <a:rPr sz="2000" spc="-30" dirty="0">
                <a:latin typeface="Arial MT"/>
                <a:cs typeface="Arial MT"/>
              </a:rPr>
              <a:t> </a:t>
            </a:r>
            <a:r>
              <a:rPr sz="2000" spc="-5" dirty="0">
                <a:latin typeface="Arial MT"/>
                <a:cs typeface="Arial MT"/>
              </a:rPr>
              <a:t>casualty</a:t>
            </a:r>
            <a:r>
              <a:rPr sz="2000" spc="-135" dirty="0">
                <a:latin typeface="Arial MT"/>
                <a:cs typeface="Arial MT"/>
              </a:rPr>
              <a:t> </a:t>
            </a:r>
            <a:r>
              <a:rPr sz="2000" spc="-5" dirty="0">
                <a:latin typeface="Arial MT"/>
                <a:cs typeface="Arial MT"/>
              </a:rPr>
              <a:t>AAR </a:t>
            </a:r>
            <a:r>
              <a:rPr sz="2000" spc="-540" dirty="0">
                <a:latin typeface="Arial MT"/>
                <a:cs typeface="Arial MT"/>
              </a:rPr>
              <a:t> </a:t>
            </a:r>
            <a:r>
              <a:rPr sz="2000" spc="-5" dirty="0">
                <a:latin typeface="Arial MT"/>
                <a:cs typeface="Arial MT"/>
              </a:rPr>
              <a:t>submission</a:t>
            </a:r>
            <a:endParaRPr sz="2000">
              <a:latin typeface="Arial MT"/>
              <a:cs typeface="Arial MT"/>
            </a:endParaRPr>
          </a:p>
        </p:txBody>
      </p:sp>
      <p:sp>
        <p:nvSpPr>
          <p:cNvPr id="8" name="object 8"/>
          <p:cNvSpPr/>
          <p:nvPr/>
        </p:nvSpPr>
        <p:spPr>
          <a:xfrm>
            <a:off x="790194" y="2895600"/>
            <a:ext cx="114300" cy="868680"/>
          </a:xfrm>
          <a:custGeom>
            <a:avLst/>
            <a:gdLst/>
            <a:ahLst/>
            <a:cxnLst/>
            <a:rect l="l" t="t" r="r" b="b"/>
            <a:pathLst>
              <a:path w="114300" h="868679">
                <a:moveTo>
                  <a:pt x="0" y="868680"/>
                </a:moveTo>
                <a:lnTo>
                  <a:pt x="114300" y="868680"/>
                </a:lnTo>
                <a:lnTo>
                  <a:pt x="114300" y="0"/>
                </a:lnTo>
                <a:lnTo>
                  <a:pt x="0" y="0"/>
                </a:lnTo>
                <a:lnTo>
                  <a:pt x="0" y="868680"/>
                </a:lnTo>
                <a:close/>
              </a:path>
            </a:pathLst>
          </a:custGeom>
          <a:solidFill>
            <a:srgbClr val="BB8542"/>
          </a:solidFill>
        </p:spPr>
        <p:txBody>
          <a:bodyPr wrap="square" lIns="0" tIns="0" rIns="0" bIns="0" rtlCol="0"/>
          <a:lstStyle/>
          <a:p>
            <a:endParaRPr/>
          </a:p>
        </p:txBody>
      </p:sp>
      <p:sp>
        <p:nvSpPr>
          <p:cNvPr id="9" name="object 9"/>
          <p:cNvSpPr/>
          <p:nvPr/>
        </p:nvSpPr>
        <p:spPr>
          <a:xfrm>
            <a:off x="790194" y="2160270"/>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0" name="object 10"/>
          <p:cNvSpPr/>
          <p:nvPr/>
        </p:nvSpPr>
        <p:spPr>
          <a:xfrm>
            <a:off x="6803897" y="2586227"/>
            <a:ext cx="114300" cy="502920"/>
          </a:xfrm>
          <a:custGeom>
            <a:avLst/>
            <a:gdLst/>
            <a:ahLst/>
            <a:cxnLst/>
            <a:rect l="l" t="t" r="r" b="b"/>
            <a:pathLst>
              <a:path w="114300" h="502919">
                <a:moveTo>
                  <a:pt x="0" y="502920"/>
                </a:moveTo>
                <a:lnTo>
                  <a:pt x="114300" y="502920"/>
                </a:lnTo>
                <a:lnTo>
                  <a:pt x="114300" y="0"/>
                </a:lnTo>
                <a:lnTo>
                  <a:pt x="0" y="0"/>
                </a:lnTo>
                <a:lnTo>
                  <a:pt x="0" y="502920"/>
                </a:lnTo>
                <a:close/>
              </a:path>
            </a:pathLst>
          </a:custGeom>
          <a:solidFill>
            <a:srgbClr val="BB8542"/>
          </a:solidFill>
        </p:spPr>
        <p:txBody>
          <a:bodyPr wrap="square" lIns="0" tIns="0" rIns="0" bIns="0" rtlCol="0"/>
          <a:lstStyle/>
          <a:p>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10</a:t>
            </a:fld>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4462400" y="289778"/>
            <a:ext cx="326707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23:</a:t>
            </a:r>
            <a:r>
              <a:rPr sz="2000" b="1" spc="-45" dirty="0">
                <a:solidFill>
                  <a:srgbClr val="756F6F"/>
                </a:solidFill>
                <a:latin typeface="Arial"/>
                <a:cs typeface="Arial"/>
              </a:rPr>
              <a:t> </a:t>
            </a:r>
            <a:r>
              <a:rPr sz="2000" b="1" spc="-5" dirty="0">
                <a:solidFill>
                  <a:srgbClr val="756F6F"/>
                </a:solidFill>
                <a:latin typeface="Arial"/>
                <a:cs typeface="Arial"/>
              </a:rPr>
              <a:t>Documentation</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3020232" y="1814070"/>
            <a:ext cx="8002905" cy="3561079"/>
          </a:xfrm>
          <a:prstGeom prst="rect">
            <a:avLst/>
          </a:prstGeom>
        </p:spPr>
        <p:txBody>
          <a:bodyPr vert="horz" wrap="square" lIns="0" tIns="12700" rIns="0" bIns="0" rtlCol="0">
            <a:spAutoFit/>
          </a:bodyPr>
          <a:lstStyle/>
          <a:p>
            <a:pPr marL="12700" marR="2139950">
              <a:lnSpc>
                <a:spcPct val="100000"/>
              </a:lnSpc>
              <a:spcBef>
                <a:spcPts val="100"/>
              </a:spcBef>
            </a:pPr>
            <a:r>
              <a:rPr sz="2400" spc="-5" dirty="0">
                <a:solidFill>
                  <a:srgbClr val="FFFFFF"/>
                </a:solidFill>
                <a:latin typeface="Arial MT"/>
                <a:cs typeface="Arial MT"/>
              </a:rPr>
              <a:t>Why is it important to document prehospital </a:t>
            </a:r>
            <a:r>
              <a:rPr sz="2400" spc="-655" dirty="0">
                <a:solidFill>
                  <a:srgbClr val="FFFFFF"/>
                </a:solidFill>
                <a:latin typeface="Arial MT"/>
                <a:cs typeface="Arial MT"/>
              </a:rPr>
              <a:t> </a:t>
            </a:r>
            <a:r>
              <a:rPr sz="2400" spc="-5" dirty="0">
                <a:solidFill>
                  <a:srgbClr val="FFFFFF"/>
                </a:solidFill>
                <a:latin typeface="Arial MT"/>
                <a:cs typeface="Arial MT"/>
              </a:rPr>
              <a:t>combat</a:t>
            </a:r>
            <a:r>
              <a:rPr sz="2400" spc="5" dirty="0">
                <a:solidFill>
                  <a:srgbClr val="FFFFFF"/>
                </a:solidFill>
                <a:latin typeface="Arial MT"/>
                <a:cs typeface="Arial MT"/>
              </a:rPr>
              <a:t> </a:t>
            </a:r>
            <a:r>
              <a:rPr sz="2400" spc="-5" dirty="0">
                <a:solidFill>
                  <a:srgbClr val="FFFFFF"/>
                </a:solidFill>
                <a:latin typeface="Arial MT"/>
                <a:cs typeface="Arial MT"/>
              </a:rPr>
              <a:t>casualty</a:t>
            </a:r>
            <a:r>
              <a:rPr sz="2400" spc="10" dirty="0">
                <a:solidFill>
                  <a:srgbClr val="FFFFFF"/>
                </a:solidFill>
                <a:latin typeface="Arial MT"/>
                <a:cs typeface="Arial MT"/>
              </a:rPr>
              <a:t> </a:t>
            </a:r>
            <a:r>
              <a:rPr sz="2400" spc="-5" dirty="0">
                <a:solidFill>
                  <a:srgbClr val="FFFFFF"/>
                </a:solidFill>
                <a:latin typeface="Arial MT"/>
                <a:cs typeface="Arial MT"/>
              </a:rPr>
              <a:t>care?</a:t>
            </a:r>
            <a:endParaRPr sz="2400">
              <a:latin typeface="Arial MT"/>
              <a:cs typeface="Arial MT"/>
            </a:endParaRPr>
          </a:p>
          <a:p>
            <a:pPr marL="12700">
              <a:lnSpc>
                <a:spcPct val="100000"/>
              </a:lnSpc>
              <a:spcBef>
                <a:spcPts val="2400"/>
              </a:spcBef>
            </a:pPr>
            <a:r>
              <a:rPr sz="2400" spc="-5" dirty="0">
                <a:solidFill>
                  <a:srgbClr val="FFFFFF"/>
                </a:solidFill>
                <a:latin typeface="Arial MT"/>
                <a:cs typeface="Arial MT"/>
              </a:rPr>
              <a:t>What</a:t>
            </a:r>
            <a:r>
              <a:rPr sz="2400" spc="-10" dirty="0">
                <a:solidFill>
                  <a:srgbClr val="FFFFFF"/>
                </a:solidFill>
                <a:latin typeface="Arial MT"/>
                <a:cs typeface="Arial MT"/>
              </a:rPr>
              <a:t> </a:t>
            </a:r>
            <a:r>
              <a:rPr sz="2400" dirty="0">
                <a:solidFill>
                  <a:srgbClr val="FFFFFF"/>
                </a:solidFill>
                <a:latin typeface="Arial MT"/>
                <a:cs typeface="Arial MT"/>
              </a:rPr>
              <a:t>is</a:t>
            </a:r>
            <a:r>
              <a:rPr sz="2400" spc="-10" dirty="0">
                <a:solidFill>
                  <a:srgbClr val="FFFFFF"/>
                </a:solidFill>
                <a:latin typeface="Arial MT"/>
                <a:cs typeface="Arial MT"/>
              </a:rPr>
              <a:t> </a:t>
            </a:r>
            <a:r>
              <a:rPr sz="2400" spc="-5" dirty="0">
                <a:solidFill>
                  <a:srgbClr val="FFFFFF"/>
                </a:solidFill>
                <a:latin typeface="Arial MT"/>
                <a:cs typeface="Arial MT"/>
              </a:rPr>
              <a:t>the</a:t>
            </a:r>
            <a:r>
              <a:rPr sz="2400" spc="-10" dirty="0">
                <a:solidFill>
                  <a:srgbClr val="FFFFFF"/>
                </a:solidFill>
                <a:latin typeface="Arial MT"/>
                <a:cs typeface="Arial MT"/>
              </a:rPr>
              <a:t> </a:t>
            </a:r>
            <a:r>
              <a:rPr sz="2400" spc="-5" dirty="0">
                <a:solidFill>
                  <a:srgbClr val="FFFFFF"/>
                </a:solidFill>
                <a:latin typeface="Arial MT"/>
                <a:cs typeface="Arial MT"/>
              </a:rPr>
              <a:t>difference</a:t>
            </a:r>
            <a:r>
              <a:rPr sz="2400" spc="20" dirty="0">
                <a:solidFill>
                  <a:srgbClr val="FFFFFF"/>
                </a:solidFill>
                <a:latin typeface="Arial MT"/>
                <a:cs typeface="Arial MT"/>
              </a:rPr>
              <a:t> </a:t>
            </a:r>
            <a:r>
              <a:rPr sz="2400" spc="-5" dirty="0">
                <a:solidFill>
                  <a:srgbClr val="FFFFFF"/>
                </a:solidFill>
                <a:latin typeface="Arial MT"/>
                <a:cs typeface="Arial MT"/>
              </a:rPr>
              <a:t>between</a:t>
            </a:r>
            <a:r>
              <a:rPr sz="2400" spc="15" dirty="0">
                <a:solidFill>
                  <a:srgbClr val="FFFFFF"/>
                </a:solidFill>
                <a:latin typeface="Arial MT"/>
                <a:cs typeface="Arial MT"/>
              </a:rPr>
              <a:t> </a:t>
            </a:r>
            <a:r>
              <a:rPr sz="2400" spc="-5" dirty="0">
                <a:solidFill>
                  <a:srgbClr val="FFFFFF"/>
                </a:solidFill>
                <a:latin typeface="Arial MT"/>
                <a:cs typeface="Arial MT"/>
              </a:rPr>
              <a:t>the TCCC</a:t>
            </a:r>
            <a:r>
              <a:rPr sz="2400" dirty="0">
                <a:solidFill>
                  <a:srgbClr val="FFFFFF"/>
                </a:solidFill>
                <a:latin typeface="Arial MT"/>
                <a:cs typeface="Arial MT"/>
              </a:rPr>
              <a:t> </a:t>
            </a:r>
            <a:r>
              <a:rPr sz="2400" spc="-5" dirty="0">
                <a:solidFill>
                  <a:srgbClr val="FFFFFF"/>
                </a:solidFill>
                <a:latin typeface="Arial MT"/>
                <a:cs typeface="Arial MT"/>
              </a:rPr>
              <a:t>Card</a:t>
            </a:r>
            <a:endParaRPr sz="2400">
              <a:latin typeface="Arial MT"/>
              <a:cs typeface="Arial MT"/>
            </a:endParaRPr>
          </a:p>
          <a:p>
            <a:pPr marL="12700">
              <a:lnSpc>
                <a:spcPct val="100000"/>
              </a:lnSpc>
            </a:pPr>
            <a:r>
              <a:rPr sz="2400" spc="-5" dirty="0">
                <a:solidFill>
                  <a:srgbClr val="FFFFFF"/>
                </a:solidFill>
                <a:latin typeface="Arial MT"/>
                <a:cs typeface="Arial MT"/>
              </a:rPr>
              <a:t>(DD Form</a:t>
            </a:r>
            <a:r>
              <a:rPr sz="2400" dirty="0">
                <a:solidFill>
                  <a:srgbClr val="FFFFFF"/>
                </a:solidFill>
                <a:latin typeface="Arial MT"/>
                <a:cs typeface="Arial MT"/>
              </a:rPr>
              <a:t> </a:t>
            </a:r>
            <a:r>
              <a:rPr sz="2400" spc="-5" dirty="0">
                <a:solidFill>
                  <a:srgbClr val="FFFFFF"/>
                </a:solidFill>
                <a:latin typeface="Arial MT"/>
                <a:cs typeface="Arial MT"/>
              </a:rPr>
              <a:t>1380)</a:t>
            </a:r>
            <a:r>
              <a:rPr sz="2400" spc="10" dirty="0">
                <a:solidFill>
                  <a:srgbClr val="FFFFFF"/>
                </a:solidFill>
                <a:latin typeface="Arial MT"/>
                <a:cs typeface="Arial MT"/>
              </a:rPr>
              <a:t> </a:t>
            </a:r>
            <a:r>
              <a:rPr sz="2400" spc="-5" dirty="0">
                <a:solidFill>
                  <a:srgbClr val="FFFFFF"/>
                </a:solidFill>
                <a:latin typeface="Arial MT"/>
                <a:cs typeface="Arial MT"/>
              </a:rPr>
              <a:t>and</a:t>
            </a:r>
            <a:r>
              <a:rPr sz="2400" spc="5" dirty="0">
                <a:solidFill>
                  <a:srgbClr val="FFFFFF"/>
                </a:solidFill>
                <a:latin typeface="Arial MT"/>
                <a:cs typeface="Arial MT"/>
              </a:rPr>
              <a:t> </a:t>
            </a:r>
            <a:r>
              <a:rPr sz="2400" spc="-5" dirty="0">
                <a:solidFill>
                  <a:srgbClr val="FFFFFF"/>
                </a:solidFill>
                <a:latin typeface="Arial MT"/>
                <a:cs typeface="Arial MT"/>
              </a:rPr>
              <a:t>the TCCC</a:t>
            </a:r>
            <a:r>
              <a:rPr sz="2400" dirty="0">
                <a:solidFill>
                  <a:srgbClr val="FFFFFF"/>
                </a:solidFill>
                <a:latin typeface="Arial MT"/>
                <a:cs typeface="Arial MT"/>
              </a:rPr>
              <a:t> </a:t>
            </a:r>
            <a:r>
              <a:rPr sz="2400" spc="-5" dirty="0">
                <a:solidFill>
                  <a:srgbClr val="FFFFFF"/>
                </a:solidFill>
                <a:latin typeface="Arial MT"/>
                <a:cs typeface="Arial MT"/>
              </a:rPr>
              <a:t>After</a:t>
            </a:r>
            <a:r>
              <a:rPr sz="2400" spc="-10" dirty="0">
                <a:solidFill>
                  <a:srgbClr val="FFFFFF"/>
                </a:solidFill>
                <a:latin typeface="Arial MT"/>
                <a:cs typeface="Arial MT"/>
              </a:rPr>
              <a:t> </a:t>
            </a:r>
            <a:r>
              <a:rPr sz="2400" spc="-5" dirty="0">
                <a:solidFill>
                  <a:srgbClr val="FFFFFF"/>
                </a:solidFill>
                <a:latin typeface="Arial MT"/>
                <a:cs typeface="Arial MT"/>
              </a:rPr>
              <a:t>Action Report</a:t>
            </a:r>
            <a:r>
              <a:rPr sz="2400" spc="10" dirty="0">
                <a:solidFill>
                  <a:srgbClr val="FFFFFF"/>
                </a:solidFill>
                <a:latin typeface="Arial MT"/>
                <a:cs typeface="Arial MT"/>
              </a:rPr>
              <a:t> </a:t>
            </a:r>
            <a:r>
              <a:rPr sz="2400" spc="-5" dirty="0">
                <a:solidFill>
                  <a:srgbClr val="FFFFFF"/>
                </a:solidFill>
                <a:latin typeface="Arial MT"/>
                <a:cs typeface="Arial MT"/>
              </a:rPr>
              <a:t>(AAR)?</a:t>
            </a:r>
            <a:endParaRPr sz="2400">
              <a:latin typeface="Arial MT"/>
              <a:cs typeface="Arial MT"/>
            </a:endParaRPr>
          </a:p>
          <a:p>
            <a:pPr marL="12700">
              <a:lnSpc>
                <a:spcPct val="100000"/>
              </a:lnSpc>
              <a:spcBef>
                <a:spcPts val="2400"/>
              </a:spcBef>
            </a:pPr>
            <a:r>
              <a:rPr sz="2400" spc="-5" dirty="0">
                <a:solidFill>
                  <a:srgbClr val="FFFFFF"/>
                </a:solidFill>
                <a:latin typeface="Arial MT"/>
                <a:cs typeface="Arial MT"/>
              </a:rPr>
              <a:t>TRUE</a:t>
            </a:r>
            <a:r>
              <a:rPr sz="2400" spc="-20" dirty="0">
                <a:solidFill>
                  <a:srgbClr val="FFFFFF"/>
                </a:solidFill>
                <a:latin typeface="Arial MT"/>
                <a:cs typeface="Arial MT"/>
              </a:rPr>
              <a:t> </a:t>
            </a:r>
            <a:r>
              <a:rPr sz="2400" spc="-5" dirty="0">
                <a:solidFill>
                  <a:srgbClr val="FFFFFF"/>
                </a:solidFill>
                <a:latin typeface="Arial MT"/>
                <a:cs typeface="Arial MT"/>
              </a:rPr>
              <a:t>or</a:t>
            </a:r>
            <a:r>
              <a:rPr sz="2400" spc="-20" dirty="0">
                <a:solidFill>
                  <a:srgbClr val="FFFFFF"/>
                </a:solidFill>
                <a:latin typeface="Arial MT"/>
                <a:cs typeface="Arial MT"/>
              </a:rPr>
              <a:t> </a:t>
            </a:r>
            <a:r>
              <a:rPr sz="2400" spc="-5" dirty="0">
                <a:solidFill>
                  <a:srgbClr val="FFFFFF"/>
                </a:solidFill>
                <a:latin typeface="Arial MT"/>
                <a:cs typeface="Arial MT"/>
              </a:rPr>
              <a:t>FALSE?</a:t>
            </a:r>
            <a:endParaRPr sz="2400">
              <a:latin typeface="Arial MT"/>
              <a:cs typeface="Arial MT"/>
            </a:endParaRPr>
          </a:p>
          <a:p>
            <a:pPr marL="12700" marR="916305">
              <a:lnSpc>
                <a:spcPct val="100000"/>
              </a:lnSpc>
            </a:pPr>
            <a:r>
              <a:rPr sz="2400" spc="-5" dirty="0">
                <a:solidFill>
                  <a:srgbClr val="FFFFFF"/>
                </a:solidFill>
                <a:latin typeface="Arial MT"/>
                <a:cs typeface="Arial MT"/>
              </a:rPr>
              <a:t>Only</a:t>
            </a:r>
            <a:r>
              <a:rPr sz="2400" spc="-10" dirty="0">
                <a:solidFill>
                  <a:srgbClr val="FFFFFF"/>
                </a:solidFill>
                <a:latin typeface="Arial MT"/>
                <a:cs typeface="Arial MT"/>
              </a:rPr>
              <a:t> </a:t>
            </a:r>
            <a:r>
              <a:rPr sz="2400" spc="-5" dirty="0">
                <a:solidFill>
                  <a:srgbClr val="FFFFFF"/>
                </a:solidFill>
                <a:latin typeface="Arial MT"/>
                <a:cs typeface="Arial MT"/>
              </a:rPr>
              <a:t>the Combat</a:t>
            </a:r>
            <a:r>
              <a:rPr sz="2400" spc="5" dirty="0">
                <a:solidFill>
                  <a:srgbClr val="FFFFFF"/>
                </a:solidFill>
                <a:latin typeface="Arial MT"/>
                <a:cs typeface="Arial MT"/>
              </a:rPr>
              <a:t> </a:t>
            </a:r>
            <a:r>
              <a:rPr sz="2400" spc="-5" dirty="0">
                <a:solidFill>
                  <a:srgbClr val="FFFFFF"/>
                </a:solidFill>
                <a:latin typeface="Arial MT"/>
                <a:cs typeface="Arial MT"/>
              </a:rPr>
              <a:t>Medic/Corpsman</a:t>
            </a:r>
            <a:r>
              <a:rPr sz="2400" spc="20" dirty="0">
                <a:solidFill>
                  <a:srgbClr val="FFFFFF"/>
                </a:solidFill>
                <a:latin typeface="Arial MT"/>
                <a:cs typeface="Arial MT"/>
              </a:rPr>
              <a:t> </a:t>
            </a:r>
            <a:r>
              <a:rPr sz="2400" spc="-5" dirty="0">
                <a:solidFill>
                  <a:srgbClr val="FFFFFF"/>
                </a:solidFill>
                <a:latin typeface="Arial MT"/>
                <a:cs typeface="Arial MT"/>
              </a:rPr>
              <a:t>can document </a:t>
            </a:r>
            <a:r>
              <a:rPr sz="2400" dirty="0">
                <a:solidFill>
                  <a:srgbClr val="FFFFFF"/>
                </a:solidFill>
                <a:latin typeface="Arial MT"/>
                <a:cs typeface="Arial MT"/>
              </a:rPr>
              <a:t> </a:t>
            </a:r>
            <a:r>
              <a:rPr sz="2400" spc="-5" dirty="0">
                <a:solidFill>
                  <a:srgbClr val="FFFFFF"/>
                </a:solidFill>
                <a:latin typeface="Arial MT"/>
                <a:cs typeface="Arial MT"/>
              </a:rPr>
              <a:t>prehospital</a:t>
            </a:r>
            <a:r>
              <a:rPr sz="2400" spc="20" dirty="0">
                <a:solidFill>
                  <a:srgbClr val="FFFFFF"/>
                </a:solidFill>
                <a:latin typeface="Arial MT"/>
                <a:cs typeface="Arial MT"/>
              </a:rPr>
              <a:t> </a:t>
            </a:r>
            <a:r>
              <a:rPr sz="2400" spc="-5" dirty="0">
                <a:solidFill>
                  <a:srgbClr val="FFFFFF"/>
                </a:solidFill>
                <a:latin typeface="Arial MT"/>
                <a:cs typeface="Arial MT"/>
              </a:rPr>
              <a:t>care for</a:t>
            </a:r>
            <a:r>
              <a:rPr sz="2400" dirty="0">
                <a:solidFill>
                  <a:srgbClr val="FFFFFF"/>
                </a:solidFill>
                <a:latin typeface="Arial MT"/>
                <a:cs typeface="Arial MT"/>
              </a:rPr>
              <a:t> a</a:t>
            </a:r>
            <a:r>
              <a:rPr sz="2400" spc="-10" dirty="0">
                <a:solidFill>
                  <a:srgbClr val="FFFFFF"/>
                </a:solidFill>
                <a:latin typeface="Arial MT"/>
                <a:cs typeface="Arial MT"/>
              </a:rPr>
              <a:t> </a:t>
            </a:r>
            <a:r>
              <a:rPr sz="2400" spc="-5" dirty="0">
                <a:solidFill>
                  <a:srgbClr val="FFFFFF"/>
                </a:solidFill>
                <a:latin typeface="Arial MT"/>
                <a:cs typeface="Arial MT"/>
              </a:rPr>
              <a:t>casualty</a:t>
            </a:r>
            <a:r>
              <a:rPr sz="2400" spc="5" dirty="0">
                <a:solidFill>
                  <a:srgbClr val="FFFFFF"/>
                </a:solidFill>
                <a:latin typeface="Arial MT"/>
                <a:cs typeface="Arial MT"/>
              </a:rPr>
              <a:t> </a:t>
            </a:r>
            <a:r>
              <a:rPr sz="2400" spc="-5" dirty="0">
                <a:solidFill>
                  <a:srgbClr val="FFFFFF"/>
                </a:solidFill>
                <a:latin typeface="Arial MT"/>
                <a:cs typeface="Arial MT"/>
              </a:rPr>
              <a:t>using</a:t>
            </a:r>
            <a:r>
              <a:rPr sz="2400" spc="10" dirty="0">
                <a:solidFill>
                  <a:srgbClr val="FFFFFF"/>
                </a:solidFill>
                <a:latin typeface="Arial MT"/>
                <a:cs typeface="Arial MT"/>
              </a:rPr>
              <a:t> </a:t>
            </a:r>
            <a:r>
              <a:rPr sz="2400" spc="-5" dirty="0">
                <a:solidFill>
                  <a:srgbClr val="FFFFFF"/>
                </a:solidFill>
                <a:latin typeface="Arial MT"/>
                <a:cs typeface="Arial MT"/>
              </a:rPr>
              <a:t>the</a:t>
            </a:r>
            <a:r>
              <a:rPr sz="2400" spc="-10" dirty="0">
                <a:solidFill>
                  <a:srgbClr val="FFFFFF"/>
                </a:solidFill>
                <a:latin typeface="Arial MT"/>
                <a:cs typeface="Arial MT"/>
              </a:rPr>
              <a:t> </a:t>
            </a:r>
            <a:r>
              <a:rPr sz="2400" spc="-5" dirty="0">
                <a:solidFill>
                  <a:srgbClr val="FFFFFF"/>
                </a:solidFill>
                <a:latin typeface="Arial MT"/>
                <a:cs typeface="Arial MT"/>
              </a:rPr>
              <a:t>TCCC</a:t>
            </a:r>
            <a:r>
              <a:rPr sz="2400" dirty="0">
                <a:solidFill>
                  <a:srgbClr val="FFFFFF"/>
                </a:solidFill>
                <a:latin typeface="Arial MT"/>
                <a:cs typeface="Arial MT"/>
              </a:rPr>
              <a:t> </a:t>
            </a:r>
            <a:r>
              <a:rPr sz="2400" spc="-5" dirty="0">
                <a:solidFill>
                  <a:srgbClr val="FFFFFF"/>
                </a:solidFill>
                <a:latin typeface="Arial MT"/>
                <a:cs typeface="Arial MT"/>
              </a:rPr>
              <a:t>Card </a:t>
            </a:r>
            <a:r>
              <a:rPr sz="2400" spc="-655" dirty="0">
                <a:solidFill>
                  <a:srgbClr val="FFFFFF"/>
                </a:solidFill>
                <a:latin typeface="Arial MT"/>
                <a:cs typeface="Arial MT"/>
              </a:rPr>
              <a:t> </a:t>
            </a:r>
            <a:r>
              <a:rPr sz="2400" spc="-5" dirty="0">
                <a:solidFill>
                  <a:srgbClr val="FFFFFF"/>
                </a:solidFill>
                <a:latin typeface="Arial MT"/>
                <a:cs typeface="Arial MT"/>
              </a:rPr>
              <a:t>(DD</a:t>
            </a:r>
            <a:r>
              <a:rPr sz="2400" dirty="0">
                <a:solidFill>
                  <a:srgbClr val="FFFFFF"/>
                </a:solidFill>
                <a:latin typeface="Arial MT"/>
                <a:cs typeface="Arial MT"/>
              </a:rPr>
              <a:t> </a:t>
            </a:r>
            <a:r>
              <a:rPr sz="2400" spc="-5" dirty="0">
                <a:solidFill>
                  <a:srgbClr val="FFFFFF"/>
                </a:solidFill>
                <a:latin typeface="Arial MT"/>
                <a:cs typeface="Arial MT"/>
              </a:rPr>
              <a:t>Form</a:t>
            </a:r>
            <a:r>
              <a:rPr sz="2400" dirty="0">
                <a:solidFill>
                  <a:srgbClr val="FFFFFF"/>
                </a:solidFill>
                <a:latin typeface="Arial MT"/>
                <a:cs typeface="Arial MT"/>
              </a:rPr>
              <a:t> </a:t>
            </a:r>
            <a:r>
              <a:rPr sz="2400" spc="-5" dirty="0">
                <a:solidFill>
                  <a:srgbClr val="FFFFFF"/>
                </a:solidFill>
                <a:latin typeface="Arial MT"/>
                <a:cs typeface="Arial MT"/>
              </a:rPr>
              <a:t>1380)?</a:t>
            </a:r>
            <a:endParaRPr sz="2400">
              <a:latin typeface="Arial MT"/>
              <a:cs typeface="Arial MT"/>
            </a:endParaRPr>
          </a:p>
        </p:txBody>
      </p:sp>
      <p:pic>
        <p:nvPicPr>
          <p:cNvPr id="6" name="object 6"/>
          <p:cNvPicPr/>
          <p:nvPr/>
        </p:nvPicPr>
        <p:blipFill>
          <a:blip r:embed="rId4" cstate="print"/>
          <a:stretch>
            <a:fillRect/>
          </a:stretch>
        </p:blipFill>
        <p:spPr>
          <a:xfrm>
            <a:off x="2123694" y="1812798"/>
            <a:ext cx="638555" cy="672083"/>
          </a:xfrm>
          <a:prstGeom prst="rect">
            <a:avLst/>
          </a:prstGeom>
        </p:spPr>
      </p:pic>
      <p:pic>
        <p:nvPicPr>
          <p:cNvPr id="7" name="object 7"/>
          <p:cNvPicPr/>
          <p:nvPr/>
        </p:nvPicPr>
        <p:blipFill>
          <a:blip r:embed="rId4" cstate="print"/>
          <a:stretch>
            <a:fillRect/>
          </a:stretch>
        </p:blipFill>
        <p:spPr>
          <a:xfrm>
            <a:off x="2112264" y="2833878"/>
            <a:ext cx="638555" cy="672083"/>
          </a:xfrm>
          <a:prstGeom prst="rect">
            <a:avLst/>
          </a:prstGeom>
        </p:spPr>
      </p:pic>
      <p:pic>
        <p:nvPicPr>
          <p:cNvPr id="8" name="object 8"/>
          <p:cNvPicPr/>
          <p:nvPr/>
        </p:nvPicPr>
        <p:blipFill>
          <a:blip r:embed="rId4" cstate="print"/>
          <a:stretch>
            <a:fillRect/>
          </a:stretch>
        </p:blipFill>
        <p:spPr>
          <a:xfrm>
            <a:off x="2112264" y="3876294"/>
            <a:ext cx="638555" cy="672083"/>
          </a:xfrm>
          <a:prstGeom prst="rect">
            <a:avLst/>
          </a:prstGeom>
        </p:spPr>
      </p:pic>
      <p:sp>
        <p:nvSpPr>
          <p:cNvPr id="9" name="object 9"/>
          <p:cNvSpPr txBox="1">
            <a:spLocks noGrp="1"/>
          </p:cNvSpPr>
          <p:nvPr>
            <p:ph type="title"/>
          </p:nvPr>
        </p:nvSpPr>
        <p:spPr>
          <a:xfrm>
            <a:off x="3608635" y="794933"/>
            <a:ext cx="4979670"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CHECK</a:t>
            </a:r>
            <a:r>
              <a:rPr sz="3600" spc="-40" dirty="0">
                <a:solidFill>
                  <a:srgbClr val="FFFFFF"/>
                </a:solidFill>
              </a:rPr>
              <a:t> </a:t>
            </a:r>
            <a:r>
              <a:rPr sz="3600" dirty="0">
                <a:solidFill>
                  <a:srgbClr val="FFFFFF"/>
                </a:solidFill>
              </a:rPr>
              <a:t>ON</a:t>
            </a:r>
            <a:r>
              <a:rPr sz="3600" spc="-45" dirty="0">
                <a:solidFill>
                  <a:srgbClr val="FFFFFF"/>
                </a:solidFill>
              </a:rPr>
              <a:t> </a:t>
            </a:r>
            <a:r>
              <a:rPr sz="3600" dirty="0">
                <a:solidFill>
                  <a:srgbClr val="FFFFFF"/>
                </a:solidFill>
              </a:rPr>
              <a:t>LEARNING</a:t>
            </a:r>
            <a:endParaRPr sz="3600"/>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11</a:t>
            </a:fld>
            <a:endParaRPr sz="12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23:</a:t>
            </a:r>
            <a:r>
              <a:rPr spc="-45" dirty="0"/>
              <a:t> </a:t>
            </a:r>
            <a:r>
              <a:rPr spc="-5" dirty="0"/>
              <a:t>Documentation</a:t>
            </a: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2695320" y="2915902"/>
            <a:ext cx="6800850" cy="939800"/>
          </a:xfrm>
          <a:prstGeom prst="rect">
            <a:avLst/>
          </a:prstGeom>
        </p:spPr>
        <p:txBody>
          <a:bodyPr vert="horz" wrap="square" lIns="0" tIns="12700" rIns="0" bIns="0" rtlCol="0">
            <a:spAutoFit/>
          </a:bodyPr>
          <a:lstStyle/>
          <a:p>
            <a:pPr marL="12700">
              <a:lnSpc>
                <a:spcPct val="100000"/>
              </a:lnSpc>
              <a:spcBef>
                <a:spcPts val="100"/>
              </a:spcBef>
            </a:pPr>
            <a:r>
              <a:rPr sz="6000" b="1" spc="-5" dirty="0">
                <a:solidFill>
                  <a:srgbClr val="FFFFFF"/>
                </a:solidFill>
                <a:latin typeface="Arial"/>
                <a:cs typeface="Arial"/>
              </a:rPr>
              <a:t>ANY</a:t>
            </a:r>
            <a:r>
              <a:rPr sz="6000" b="1" spc="-85" dirty="0">
                <a:solidFill>
                  <a:srgbClr val="FFFFFF"/>
                </a:solidFill>
                <a:latin typeface="Arial"/>
                <a:cs typeface="Arial"/>
              </a:rPr>
              <a:t> </a:t>
            </a:r>
            <a:r>
              <a:rPr sz="6000" b="1" dirty="0">
                <a:solidFill>
                  <a:srgbClr val="FFFFFF"/>
                </a:solidFill>
                <a:latin typeface="Arial"/>
                <a:cs typeface="Arial"/>
              </a:rPr>
              <a:t>QUESTIONS?</a:t>
            </a:r>
            <a:endParaRPr sz="6000">
              <a:latin typeface="Arial"/>
              <a:cs typeface="Arial"/>
            </a:endParaRPr>
          </a:p>
        </p:txBody>
      </p:sp>
      <p:pic>
        <p:nvPicPr>
          <p:cNvPr id="5" name="object 5"/>
          <p:cNvPicPr/>
          <p:nvPr/>
        </p:nvPicPr>
        <p:blipFill>
          <a:blip r:embed="rId4" cstate="print"/>
          <a:stretch>
            <a:fillRect/>
          </a:stretch>
        </p:blipFill>
        <p:spPr>
          <a:xfrm>
            <a:off x="8596121" y="1441703"/>
            <a:ext cx="1523998" cy="1434845"/>
          </a:xfrm>
          <a:prstGeom prst="rect">
            <a:avLst/>
          </a:prstGeom>
        </p:spPr>
      </p:pic>
      <p:pic>
        <p:nvPicPr>
          <p:cNvPr id="6" name="object 6"/>
          <p:cNvPicPr/>
          <p:nvPr/>
        </p:nvPicPr>
        <p:blipFill>
          <a:blip r:embed="rId5" cstate="print"/>
          <a:stretch>
            <a:fillRect/>
          </a:stretch>
        </p:blipFill>
        <p:spPr>
          <a:xfrm>
            <a:off x="7223759" y="4335018"/>
            <a:ext cx="2514599" cy="1828799"/>
          </a:xfrm>
          <a:prstGeom prst="rect">
            <a:avLst/>
          </a:prstGeom>
        </p:spPr>
      </p:pic>
      <p:grpSp>
        <p:nvGrpSpPr>
          <p:cNvPr id="7" name="object 7"/>
          <p:cNvGrpSpPr/>
          <p:nvPr/>
        </p:nvGrpSpPr>
        <p:grpSpPr>
          <a:xfrm>
            <a:off x="198745" y="1300128"/>
            <a:ext cx="3277870" cy="3007360"/>
            <a:chOff x="198745" y="1300128"/>
            <a:chExt cx="3277870" cy="3007360"/>
          </a:xfrm>
        </p:grpSpPr>
        <p:pic>
          <p:nvPicPr>
            <p:cNvPr id="8" name="object 8"/>
            <p:cNvPicPr/>
            <p:nvPr/>
          </p:nvPicPr>
          <p:blipFill>
            <a:blip r:embed="rId6" cstate="print"/>
            <a:stretch>
              <a:fillRect/>
            </a:stretch>
          </p:blipFill>
          <p:spPr>
            <a:xfrm>
              <a:off x="1329842" y="1300128"/>
              <a:ext cx="2146246" cy="2128871"/>
            </a:xfrm>
            <a:prstGeom prst="rect">
              <a:avLst/>
            </a:prstGeom>
          </p:spPr>
        </p:pic>
        <p:pic>
          <p:nvPicPr>
            <p:cNvPr id="9" name="object 9"/>
            <p:cNvPicPr/>
            <p:nvPr/>
          </p:nvPicPr>
          <p:blipFill>
            <a:blip r:embed="rId7" cstate="print"/>
            <a:stretch>
              <a:fillRect/>
            </a:stretch>
          </p:blipFill>
          <p:spPr>
            <a:xfrm>
              <a:off x="198745" y="2094814"/>
              <a:ext cx="2204208" cy="2212657"/>
            </a:xfrm>
            <a:prstGeom prst="rect">
              <a:avLst/>
            </a:prstGeom>
          </p:spPr>
        </p:pic>
      </p:gr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12</a:t>
            </a:fld>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62400" y="289778"/>
            <a:ext cx="326707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23:</a:t>
            </a:r>
            <a:r>
              <a:rPr sz="2000" b="1" spc="-45" dirty="0">
                <a:solidFill>
                  <a:srgbClr val="756F6F"/>
                </a:solidFill>
                <a:latin typeface="Arial"/>
                <a:cs typeface="Arial"/>
              </a:rPr>
              <a:t> </a:t>
            </a:r>
            <a:r>
              <a:rPr sz="2000" b="1" spc="-5" dirty="0">
                <a:solidFill>
                  <a:srgbClr val="756F6F"/>
                </a:solidFill>
                <a:latin typeface="Arial"/>
                <a:cs typeface="Arial"/>
              </a:rPr>
              <a:t>Documentation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grpSp>
        <p:nvGrpSpPr>
          <p:cNvPr id="4" name="object 4"/>
          <p:cNvGrpSpPr/>
          <p:nvPr/>
        </p:nvGrpSpPr>
        <p:grpSpPr>
          <a:xfrm>
            <a:off x="647700" y="1779775"/>
            <a:ext cx="5946140" cy="4467225"/>
            <a:chOff x="647700" y="1779775"/>
            <a:chExt cx="5946140" cy="4467225"/>
          </a:xfrm>
        </p:grpSpPr>
        <p:pic>
          <p:nvPicPr>
            <p:cNvPr id="5" name="object 5"/>
            <p:cNvPicPr/>
            <p:nvPr/>
          </p:nvPicPr>
          <p:blipFill>
            <a:blip r:embed="rId4" cstate="print"/>
            <a:stretch>
              <a:fillRect/>
            </a:stretch>
          </p:blipFill>
          <p:spPr>
            <a:xfrm>
              <a:off x="647700" y="1779775"/>
              <a:ext cx="5945873" cy="4466882"/>
            </a:xfrm>
            <a:prstGeom prst="rect">
              <a:avLst/>
            </a:prstGeom>
          </p:spPr>
        </p:pic>
        <p:sp>
          <p:nvSpPr>
            <p:cNvPr id="6" name="object 6"/>
            <p:cNvSpPr/>
            <p:nvPr/>
          </p:nvSpPr>
          <p:spPr>
            <a:xfrm>
              <a:off x="3786366" y="4936877"/>
              <a:ext cx="1543050" cy="485140"/>
            </a:xfrm>
            <a:custGeom>
              <a:avLst/>
              <a:gdLst/>
              <a:ahLst/>
              <a:cxnLst/>
              <a:rect l="l" t="t" r="r" b="b"/>
              <a:pathLst>
                <a:path w="1543050" h="485139">
                  <a:moveTo>
                    <a:pt x="38912" y="0"/>
                  </a:moveTo>
                  <a:lnTo>
                    <a:pt x="0" y="258660"/>
                  </a:lnTo>
                  <a:lnTo>
                    <a:pt x="1503794" y="484860"/>
                  </a:lnTo>
                  <a:lnTo>
                    <a:pt x="1542707" y="226199"/>
                  </a:lnTo>
                  <a:lnTo>
                    <a:pt x="38912" y="0"/>
                  </a:lnTo>
                  <a:close/>
                </a:path>
              </a:pathLst>
            </a:custGeom>
            <a:solidFill>
              <a:srgbClr val="000000"/>
            </a:solidFill>
          </p:spPr>
          <p:txBody>
            <a:bodyPr wrap="square" lIns="0" tIns="0" rIns="0" bIns="0" rtlCol="0"/>
            <a:lstStyle/>
            <a:p>
              <a:endParaRPr/>
            </a:p>
          </p:txBody>
        </p:sp>
        <p:sp>
          <p:nvSpPr>
            <p:cNvPr id="7" name="object 7"/>
            <p:cNvSpPr/>
            <p:nvPr/>
          </p:nvSpPr>
          <p:spPr>
            <a:xfrm>
              <a:off x="3924864" y="5040191"/>
              <a:ext cx="1267460" cy="283845"/>
            </a:xfrm>
            <a:custGeom>
              <a:avLst/>
              <a:gdLst/>
              <a:ahLst/>
              <a:cxnLst/>
              <a:rect l="l" t="t" r="r" b="b"/>
              <a:pathLst>
                <a:path w="1267460" h="283845">
                  <a:moveTo>
                    <a:pt x="44865" y="0"/>
                  </a:moveTo>
                  <a:lnTo>
                    <a:pt x="7336" y="24184"/>
                  </a:lnTo>
                  <a:lnTo>
                    <a:pt x="0" y="56750"/>
                  </a:lnTo>
                  <a:lnTo>
                    <a:pt x="897" y="66906"/>
                  </a:lnTo>
                  <a:lnTo>
                    <a:pt x="29030" y="100269"/>
                  </a:lnTo>
                  <a:lnTo>
                    <a:pt x="45968" y="103177"/>
                  </a:lnTo>
                  <a:lnTo>
                    <a:pt x="53094" y="102747"/>
                  </a:lnTo>
                  <a:lnTo>
                    <a:pt x="78763" y="86251"/>
                  </a:lnTo>
                  <a:lnTo>
                    <a:pt x="45954" y="86251"/>
                  </a:lnTo>
                  <a:lnTo>
                    <a:pt x="33470" y="84384"/>
                  </a:lnTo>
                  <a:lnTo>
                    <a:pt x="20734" y="55950"/>
                  </a:lnTo>
                  <a:lnTo>
                    <a:pt x="21620" y="47198"/>
                  </a:lnTo>
                  <a:lnTo>
                    <a:pt x="43972" y="16414"/>
                  </a:lnTo>
                  <a:lnTo>
                    <a:pt x="83192" y="16414"/>
                  </a:lnTo>
                  <a:lnTo>
                    <a:pt x="82682" y="15766"/>
                  </a:lnTo>
                  <a:lnTo>
                    <a:pt x="77300" y="10168"/>
                  </a:lnTo>
                  <a:lnTo>
                    <a:pt x="70869" y="5777"/>
                  </a:lnTo>
                  <a:lnTo>
                    <a:pt x="63389" y="2596"/>
                  </a:lnTo>
                  <a:lnTo>
                    <a:pt x="54856" y="628"/>
                  </a:lnTo>
                  <a:lnTo>
                    <a:pt x="44865" y="0"/>
                  </a:lnTo>
                  <a:close/>
                </a:path>
                <a:path w="1267460" h="283845">
                  <a:moveTo>
                    <a:pt x="65689" y="67811"/>
                  </a:moveTo>
                  <a:lnTo>
                    <a:pt x="62946" y="74783"/>
                  </a:lnTo>
                  <a:lnTo>
                    <a:pt x="59403" y="79672"/>
                  </a:lnTo>
                  <a:lnTo>
                    <a:pt x="50767" y="85260"/>
                  </a:lnTo>
                  <a:lnTo>
                    <a:pt x="45954" y="86251"/>
                  </a:lnTo>
                  <a:lnTo>
                    <a:pt x="78763" y="86251"/>
                  </a:lnTo>
                  <a:lnTo>
                    <a:pt x="80363" y="84015"/>
                  </a:lnTo>
                  <a:lnTo>
                    <a:pt x="84092" y="76840"/>
                  </a:lnTo>
                  <a:lnTo>
                    <a:pt x="65689" y="67811"/>
                  </a:lnTo>
                  <a:close/>
                </a:path>
                <a:path w="1267460" h="283845">
                  <a:moveTo>
                    <a:pt x="83192" y="16414"/>
                  </a:moveTo>
                  <a:lnTo>
                    <a:pt x="43972" y="16414"/>
                  </a:lnTo>
                  <a:lnTo>
                    <a:pt x="56584" y="18306"/>
                  </a:lnTo>
                  <a:lnTo>
                    <a:pt x="60863" y="20465"/>
                  </a:lnTo>
                  <a:lnTo>
                    <a:pt x="67379" y="27513"/>
                  </a:lnTo>
                  <a:lnTo>
                    <a:pt x="69207" y="31920"/>
                  </a:lnTo>
                  <a:lnTo>
                    <a:pt x="69601" y="37204"/>
                  </a:lnTo>
                  <a:lnTo>
                    <a:pt x="90035" y="35464"/>
                  </a:lnTo>
                  <a:lnTo>
                    <a:pt x="88981" y="27221"/>
                  </a:lnTo>
                  <a:lnTo>
                    <a:pt x="86530" y="20655"/>
                  </a:lnTo>
                  <a:lnTo>
                    <a:pt x="83192" y="16414"/>
                  </a:lnTo>
                  <a:close/>
                </a:path>
                <a:path w="1267460" h="283845">
                  <a:moveTo>
                    <a:pt x="111257" y="10838"/>
                  </a:moveTo>
                  <a:lnTo>
                    <a:pt x="103332" y="63493"/>
                  </a:lnTo>
                  <a:lnTo>
                    <a:pt x="101482" y="87635"/>
                  </a:lnTo>
                  <a:lnTo>
                    <a:pt x="101583" y="89623"/>
                  </a:lnTo>
                  <a:lnTo>
                    <a:pt x="144493" y="118496"/>
                  </a:lnTo>
                  <a:lnTo>
                    <a:pt x="150970" y="118458"/>
                  </a:lnTo>
                  <a:lnTo>
                    <a:pt x="176133" y="101046"/>
                  </a:lnTo>
                  <a:lnTo>
                    <a:pt x="144302" y="101046"/>
                  </a:lnTo>
                  <a:lnTo>
                    <a:pt x="133076" y="99357"/>
                  </a:lnTo>
                  <a:lnTo>
                    <a:pt x="121290" y="81311"/>
                  </a:lnTo>
                  <a:lnTo>
                    <a:pt x="121862" y="75773"/>
                  </a:lnTo>
                  <a:lnTo>
                    <a:pt x="131183" y="13836"/>
                  </a:lnTo>
                  <a:lnTo>
                    <a:pt x="111257" y="10838"/>
                  </a:lnTo>
                  <a:close/>
                </a:path>
                <a:path w="1267460" h="283845">
                  <a:moveTo>
                    <a:pt x="170033" y="19678"/>
                  </a:moveTo>
                  <a:lnTo>
                    <a:pt x="160647" y="82098"/>
                  </a:lnTo>
                  <a:lnTo>
                    <a:pt x="144302" y="101046"/>
                  </a:lnTo>
                  <a:lnTo>
                    <a:pt x="176133" y="101046"/>
                  </a:lnTo>
                  <a:lnTo>
                    <a:pt x="189959" y="22675"/>
                  </a:lnTo>
                  <a:lnTo>
                    <a:pt x="170033" y="19678"/>
                  </a:lnTo>
                  <a:close/>
                </a:path>
                <a:path w="1267460" h="283845">
                  <a:moveTo>
                    <a:pt x="274155" y="86327"/>
                  </a:moveTo>
                  <a:lnTo>
                    <a:pt x="222204" y="86327"/>
                  </a:lnTo>
                  <a:lnTo>
                    <a:pt x="230815" y="87623"/>
                  </a:lnTo>
                  <a:lnTo>
                    <a:pt x="234104" y="88499"/>
                  </a:lnTo>
                  <a:lnTo>
                    <a:pt x="249801" y="110648"/>
                  </a:lnTo>
                  <a:lnTo>
                    <a:pt x="260977" y="134295"/>
                  </a:lnTo>
                  <a:lnTo>
                    <a:pt x="284815" y="137889"/>
                  </a:lnTo>
                  <a:lnTo>
                    <a:pt x="275659" y="116820"/>
                  </a:lnTo>
                  <a:lnTo>
                    <a:pt x="272052" y="108425"/>
                  </a:lnTo>
                  <a:lnTo>
                    <a:pt x="269080" y="102507"/>
                  </a:lnTo>
                  <a:lnTo>
                    <a:pt x="264368" y="95649"/>
                  </a:lnTo>
                  <a:lnTo>
                    <a:pt x="261231" y="92360"/>
                  </a:lnTo>
                  <a:lnTo>
                    <a:pt x="257294" y="89197"/>
                  </a:lnTo>
                  <a:lnTo>
                    <a:pt x="266317" y="89197"/>
                  </a:lnTo>
                  <a:lnTo>
                    <a:pt x="273119" y="87178"/>
                  </a:lnTo>
                  <a:lnTo>
                    <a:pt x="274155" y="86327"/>
                  </a:lnTo>
                  <a:close/>
                </a:path>
                <a:path w="1267460" h="283845">
                  <a:moveTo>
                    <a:pt x="210914" y="25824"/>
                  </a:moveTo>
                  <a:lnTo>
                    <a:pt x="196068" y="124541"/>
                  </a:lnTo>
                  <a:lnTo>
                    <a:pt x="216007" y="127539"/>
                  </a:lnTo>
                  <a:lnTo>
                    <a:pt x="222204" y="86327"/>
                  </a:lnTo>
                  <a:lnTo>
                    <a:pt x="274155" y="86327"/>
                  </a:lnTo>
                  <a:lnTo>
                    <a:pt x="283279" y="78834"/>
                  </a:lnTo>
                  <a:lnTo>
                    <a:pt x="285485" y="74719"/>
                  </a:lnTo>
                  <a:lnTo>
                    <a:pt x="254907" y="74719"/>
                  </a:lnTo>
                  <a:lnTo>
                    <a:pt x="248874" y="74224"/>
                  </a:lnTo>
                  <a:lnTo>
                    <a:pt x="224566" y="70566"/>
                  </a:lnTo>
                  <a:lnTo>
                    <a:pt x="228338" y="45522"/>
                  </a:lnTo>
                  <a:lnTo>
                    <a:pt x="283789" y="45522"/>
                  </a:lnTo>
                  <a:lnTo>
                    <a:pt x="283329" y="44481"/>
                  </a:lnTo>
                  <a:lnTo>
                    <a:pt x="279977" y="40747"/>
                  </a:lnTo>
                  <a:lnTo>
                    <a:pt x="270947" y="35768"/>
                  </a:lnTo>
                  <a:lnTo>
                    <a:pt x="263416" y="33724"/>
                  </a:lnTo>
                  <a:lnTo>
                    <a:pt x="210914" y="25824"/>
                  </a:lnTo>
                  <a:close/>
                </a:path>
                <a:path w="1267460" h="283845">
                  <a:moveTo>
                    <a:pt x="266317" y="89197"/>
                  </a:moveTo>
                  <a:lnTo>
                    <a:pt x="257294" y="89197"/>
                  </a:lnTo>
                  <a:lnTo>
                    <a:pt x="266146" y="89248"/>
                  </a:lnTo>
                  <a:lnTo>
                    <a:pt x="266317" y="89197"/>
                  </a:lnTo>
                  <a:close/>
                </a:path>
                <a:path w="1267460" h="283845">
                  <a:moveTo>
                    <a:pt x="283789" y="45522"/>
                  </a:moveTo>
                  <a:lnTo>
                    <a:pt x="228338" y="45522"/>
                  </a:lnTo>
                  <a:lnTo>
                    <a:pt x="251973" y="49078"/>
                  </a:lnTo>
                  <a:lnTo>
                    <a:pt x="256799" y="49916"/>
                  </a:lnTo>
                  <a:lnTo>
                    <a:pt x="267251" y="60508"/>
                  </a:lnTo>
                  <a:lnTo>
                    <a:pt x="266311" y="66795"/>
                  </a:lnTo>
                  <a:lnTo>
                    <a:pt x="265270" y="69169"/>
                  </a:lnTo>
                  <a:lnTo>
                    <a:pt x="261981" y="72713"/>
                  </a:lnTo>
                  <a:lnTo>
                    <a:pt x="259911" y="73818"/>
                  </a:lnTo>
                  <a:lnTo>
                    <a:pt x="254907" y="74719"/>
                  </a:lnTo>
                  <a:lnTo>
                    <a:pt x="285485" y="74719"/>
                  </a:lnTo>
                  <a:lnTo>
                    <a:pt x="286377" y="73056"/>
                  </a:lnTo>
                  <a:lnTo>
                    <a:pt x="288359" y="59810"/>
                  </a:lnTo>
                  <a:lnTo>
                    <a:pt x="287711" y="54412"/>
                  </a:lnTo>
                  <a:lnTo>
                    <a:pt x="283789" y="45522"/>
                  </a:lnTo>
                  <a:close/>
                </a:path>
                <a:path w="1267460" h="283845">
                  <a:moveTo>
                    <a:pt x="373623" y="101288"/>
                  </a:moveTo>
                  <a:lnTo>
                    <a:pt x="321671" y="101288"/>
                  </a:lnTo>
                  <a:lnTo>
                    <a:pt x="330281" y="102583"/>
                  </a:lnTo>
                  <a:lnTo>
                    <a:pt x="333571" y="103459"/>
                  </a:lnTo>
                  <a:lnTo>
                    <a:pt x="349268" y="125621"/>
                  </a:lnTo>
                  <a:lnTo>
                    <a:pt x="360444" y="149256"/>
                  </a:lnTo>
                  <a:lnTo>
                    <a:pt x="384282" y="152850"/>
                  </a:lnTo>
                  <a:lnTo>
                    <a:pt x="375125" y="131780"/>
                  </a:lnTo>
                  <a:lnTo>
                    <a:pt x="371518" y="123386"/>
                  </a:lnTo>
                  <a:lnTo>
                    <a:pt x="368546" y="117480"/>
                  </a:lnTo>
                  <a:lnTo>
                    <a:pt x="363835" y="110610"/>
                  </a:lnTo>
                  <a:lnTo>
                    <a:pt x="360698" y="107320"/>
                  </a:lnTo>
                  <a:lnTo>
                    <a:pt x="356761" y="104158"/>
                  </a:lnTo>
                  <a:lnTo>
                    <a:pt x="365784" y="104158"/>
                  </a:lnTo>
                  <a:lnTo>
                    <a:pt x="372585" y="102139"/>
                  </a:lnTo>
                  <a:lnTo>
                    <a:pt x="373623" y="101288"/>
                  </a:lnTo>
                  <a:close/>
                </a:path>
                <a:path w="1267460" h="283845">
                  <a:moveTo>
                    <a:pt x="310380" y="40785"/>
                  </a:moveTo>
                  <a:lnTo>
                    <a:pt x="295534" y="139502"/>
                  </a:lnTo>
                  <a:lnTo>
                    <a:pt x="315460" y="142499"/>
                  </a:lnTo>
                  <a:lnTo>
                    <a:pt x="321671" y="101288"/>
                  </a:lnTo>
                  <a:lnTo>
                    <a:pt x="373623" y="101288"/>
                  </a:lnTo>
                  <a:lnTo>
                    <a:pt x="382745" y="93807"/>
                  </a:lnTo>
                  <a:lnTo>
                    <a:pt x="384944" y="89680"/>
                  </a:lnTo>
                  <a:lnTo>
                    <a:pt x="354373" y="89680"/>
                  </a:lnTo>
                  <a:lnTo>
                    <a:pt x="348341" y="89185"/>
                  </a:lnTo>
                  <a:lnTo>
                    <a:pt x="324033" y="85527"/>
                  </a:lnTo>
                  <a:lnTo>
                    <a:pt x="327805" y="60483"/>
                  </a:lnTo>
                  <a:lnTo>
                    <a:pt x="383255" y="60483"/>
                  </a:lnTo>
                  <a:lnTo>
                    <a:pt x="382796" y="59441"/>
                  </a:lnTo>
                  <a:lnTo>
                    <a:pt x="379443" y="55707"/>
                  </a:lnTo>
                  <a:lnTo>
                    <a:pt x="370413" y="50729"/>
                  </a:lnTo>
                  <a:lnTo>
                    <a:pt x="362882" y="48684"/>
                  </a:lnTo>
                  <a:lnTo>
                    <a:pt x="310380" y="40785"/>
                  </a:lnTo>
                  <a:close/>
                </a:path>
                <a:path w="1267460" h="283845">
                  <a:moveTo>
                    <a:pt x="365784" y="104158"/>
                  </a:moveTo>
                  <a:lnTo>
                    <a:pt x="356761" y="104158"/>
                  </a:lnTo>
                  <a:lnTo>
                    <a:pt x="365613" y="104209"/>
                  </a:lnTo>
                  <a:lnTo>
                    <a:pt x="365784" y="104158"/>
                  </a:lnTo>
                  <a:close/>
                </a:path>
                <a:path w="1267460" h="283845">
                  <a:moveTo>
                    <a:pt x="383255" y="60483"/>
                  </a:moveTo>
                  <a:lnTo>
                    <a:pt x="327805" y="60483"/>
                  </a:lnTo>
                  <a:lnTo>
                    <a:pt x="351439" y="64039"/>
                  </a:lnTo>
                  <a:lnTo>
                    <a:pt x="356265" y="64877"/>
                  </a:lnTo>
                  <a:lnTo>
                    <a:pt x="366718" y="75481"/>
                  </a:lnTo>
                  <a:lnTo>
                    <a:pt x="365778" y="81755"/>
                  </a:lnTo>
                  <a:lnTo>
                    <a:pt x="364736" y="84130"/>
                  </a:lnTo>
                  <a:lnTo>
                    <a:pt x="361447" y="87673"/>
                  </a:lnTo>
                  <a:lnTo>
                    <a:pt x="359377" y="88778"/>
                  </a:lnTo>
                  <a:lnTo>
                    <a:pt x="354373" y="89680"/>
                  </a:lnTo>
                  <a:lnTo>
                    <a:pt x="384944" y="89680"/>
                  </a:lnTo>
                  <a:lnTo>
                    <a:pt x="385831" y="88016"/>
                  </a:lnTo>
                  <a:lnTo>
                    <a:pt x="387825" y="74770"/>
                  </a:lnTo>
                  <a:lnTo>
                    <a:pt x="387177" y="69373"/>
                  </a:lnTo>
                  <a:lnTo>
                    <a:pt x="383255" y="60483"/>
                  </a:lnTo>
                  <a:close/>
                </a:path>
                <a:path w="1267460" h="283845">
                  <a:moveTo>
                    <a:pt x="410533" y="55860"/>
                  </a:moveTo>
                  <a:lnTo>
                    <a:pt x="395686" y="154564"/>
                  </a:lnTo>
                  <a:lnTo>
                    <a:pt x="470756" y="165855"/>
                  </a:lnTo>
                  <a:lnTo>
                    <a:pt x="473258" y="149230"/>
                  </a:lnTo>
                  <a:lnTo>
                    <a:pt x="418114" y="140924"/>
                  </a:lnTo>
                  <a:lnTo>
                    <a:pt x="422166" y="114064"/>
                  </a:lnTo>
                  <a:lnTo>
                    <a:pt x="472842" y="114064"/>
                  </a:lnTo>
                  <a:lnTo>
                    <a:pt x="474223" y="104882"/>
                  </a:lnTo>
                  <a:lnTo>
                    <a:pt x="424668" y="97440"/>
                  </a:lnTo>
                  <a:lnTo>
                    <a:pt x="427957" y="75545"/>
                  </a:lnTo>
                  <a:lnTo>
                    <a:pt x="482415" y="75545"/>
                  </a:lnTo>
                  <a:lnTo>
                    <a:pt x="483723" y="66858"/>
                  </a:lnTo>
                  <a:lnTo>
                    <a:pt x="410533" y="55860"/>
                  </a:lnTo>
                  <a:close/>
                </a:path>
                <a:path w="1267460" h="283845">
                  <a:moveTo>
                    <a:pt x="472842" y="114064"/>
                  </a:moveTo>
                  <a:lnTo>
                    <a:pt x="422166" y="114064"/>
                  </a:lnTo>
                  <a:lnTo>
                    <a:pt x="471721" y="121519"/>
                  </a:lnTo>
                  <a:lnTo>
                    <a:pt x="472842" y="114064"/>
                  </a:lnTo>
                  <a:close/>
                </a:path>
                <a:path w="1267460" h="283845">
                  <a:moveTo>
                    <a:pt x="482415" y="75545"/>
                  </a:moveTo>
                  <a:lnTo>
                    <a:pt x="427957" y="75545"/>
                  </a:lnTo>
                  <a:lnTo>
                    <a:pt x="481208" y="83559"/>
                  </a:lnTo>
                  <a:lnTo>
                    <a:pt x="482415" y="75545"/>
                  </a:lnTo>
                  <a:close/>
                </a:path>
                <a:path w="1267460" h="283845">
                  <a:moveTo>
                    <a:pt x="537298" y="106952"/>
                  </a:moveTo>
                  <a:lnTo>
                    <a:pt x="516768" y="106952"/>
                  </a:lnTo>
                  <a:lnTo>
                    <a:pt x="546880" y="177310"/>
                  </a:lnTo>
                  <a:lnTo>
                    <a:pt x="566882" y="180320"/>
                  </a:lnTo>
                  <a:lnTo>
                    <a:pt x="572234" y="144734"/>
                  </a:lnTo>
                  <a:lnTo>
                    <a:pt x="553293" y="144734"/>
                  </a:lnTo>
                  <a:lnTo>
                    <a:pt x="537298" y="106952"/>
                  </a:lnTo>
                  <a:close/>
                </a:path>
                <a:path w="1267460" h="283845">
                  <a:moveTo>
                    <a:pt x="503420" y="69830"/>
                  </a:moveTo>
                  <a:lnTo>
                    <a:pt x="488574" y="168534"/>
                  </a:lnTo>
                  <a:lnTo>
                    <a:pt x="507091" y="171316"/>
                  </a:lnTo>
                  <a:lnTo>
                    <a:pt x="516768" y="106952"/>
                  </a:lnTo>
                  <a:lnTo>
                    <a:pt x="537298" y="106952"/>
                  </a:lnTo>
                  <a:lnTo>
                    <a:pt x="522813" y="72738"/>
                  </a:lnTo>
                  <a:lnTo>
                    <a:pt x="503420" y="69830"/>
                  </a:lnTo>
                  <a:close/>
                </a:path>
                <a:path w="1267460" h="283845">
                  <a:moveTo>
                    <a:pt x="563212" y="78821"/>
                  </a:moveTo>
                  <a:lnTo>
                    <a:pt x="553293" y="144734"/>
                  </a:lnTo>
                  <a:lnTo>
                    <a:pt x="572234" y="144734"/>
                  </a:lnTo>
                  <a:lnTo>
                    <a:pt x="581729" y="81603"/>
                  </a:lnTo>
                  <a:lnTo>
                    <a:pt x="563212" y="78821"/>
                  </a:lnTo>
                  <a:close/>
                </a:path>
                <a:path w="1267460" h="283845">
                  <a:moveTo>
                    <a:pt x="596372" y="83813"/>
                  </a:moveTo>
                  <a:lnTo>
                    <a:pt x="593857" y="100500"/>
                  </a:lnTo>
                  <a:lnTo>
                    <a:pt x="623143" y="104907"/>
                  </a:lnTo>
                  <a:lnTo>
                    <a:pt x="610812" y="186924"/>
                  </a:lnTo>
                  <a:lnTo>
                    <a:pt x="630738" y="189921"/>
                  </a:lnTo>
                  <a:lnTo>
                    <a:pt x="643070" y="107904"/>
                  </a:lnTo>
                  <a:lnTo>
                    <a:pt x="672956" y="107904"/>
                  </a:lnTo>
                  <a:lnTo>
                    <a:pt x="674807" y="95611"/>
                  </a:lnTo>
                  <a:lnTo>
                    <a:pt x="596372" y="83813"/>
                  </a:lnTo>
                  <a:close/>
                </a:path>
                <a:path w="1267460" h="283845">
                  <a:moveTo>
                    <a:pt x="672956" y="107904"/>
                  </a:moveTo>
                  <a:lnTo>
                    <a:pt x="643070" y="107904"/>
                  </a:lnTo>
                  <a:lnTo>
                    <a:pt x="672292" y="112311"/>
                  </a:lnTo>
                  <a:lnTo>
                    <a:pt x="672956" y="107904"/>
                  </a:lnTo>
                  <a:close/>
                </a:path>
                <a:path w="1267460" h="283845">
                  <a:moveTo>
                    <a:pt x="729277" y="103802"/>
                  </a:moveTo>
                  <a:lnTo>
                    <a:pt x="714431" y="202507"/>
                  </a:lnTo>
                  <a:lnTo>
                    <a:pt x="789501" y="213797"/>
                  </a:lnTo>
                  <a:lnTo>
                    <a:pt x="792002" y="197173"/>
                  </a:lnTo>
                  <a:lnTo>
                    <a:pt x="736859" y="188880"/>
                  </a:lnTo>
                  <a:lnTo>
                    <a:pt x="740898" y="162006"/>
                  </a:lnTo>
                  <a:lnTo>
                    <a:pt x="791575" y="162006"/>
                  </a:lnTo>
                  <a:lnTo>
                    <a:pt x="792955" y="152837"/>
                  </a:lnTo>
                  <a:lnTo>
                    <a:pt x="743400" y="145382"/>
                  </a:lnTo>
                  <a:lnTo>
                    <a:pt x="746689" y="123500"/>
                  </a:lnTo>
                  <a:lnTo>
                    <a:pt x="801159" y="123500"/>
                  </a:lnTo>
                  <a:lnTo>
                    <a:pt x="802467" y="114813"/>
                  </a:lnTo>
                  <a:lnTo>
                    <a:pt x="729277" y="103802"/>
                  </a:lnTo>
                  <a:close/>
                </a:path>
                <a:path w="1267460" h="283845">
                  <a:moveTo>
                    <a:pt x="791575" y="162006"/>
                  </a:moveTo>
                  <a:lnTo>
                    <a:pt x="740898" y="162006"/>
                  </a:lnTo>
                  <a:lnTo>
                    <a:pt x="790453" y="169461"/>
                  </a:lnTo>
                  <a:lnTo>
                    <a:pt x="791575" y="162006"/>
                  </a:lnTo>
                  <a:close/>
                </a:path>
                <a:path w="1267460" h="283845">
                  <a:moveTo>
                    <a:pt x="801159" y="123500"/>
                  </a:moveTo>
                  <a:lnTo>
                    <a:pt x="746689" y="123500"/>
                  </a:lnTo>
                  <a:lnTo>
                    <a:pt x="799953" y="131514"/>
                  </a:lnTo>
                  <a:lnTo>
                    <a:pt x="801159" y="123500"/>
                  </a:lnTo>
                  <a:close/>
                </a:path>
                <a:path w="1267460" h="283845">
                  <a:moveTo>
                    <a:pt x="821136" y="117620"/>
                  </a:moveTo>
                  <a:lnTo>
                    <a:pt x="806290" y="216324"/>
                  </a:lnTo>
                  <a:lnTo>
                    <a:pt x="851159" y="223081"/>
                  </a:lnTo>
                  <a:lnTo>
                    <a:pt x="857141" y="223259"/>
                  </a:lnTo>
                  <a:lnTo>
                    <a:pt x="867910" y="221531"/>
                  </a:lnTo>
                  <a:lnTo>
                    <a:pt x="872978" y="219614"/>
                  </a:lnTo>
                  <a:lnTo>
                    <a:pt x="882185" y="213010"/>
                  </a:lnTo>
                  <a:lnTo>
                    <a:pt x="886579" y="207726"/>
                  </a:lnTo>
                  <a:lnTo>
                    <a:pt x="887446" y="206063"/>
                  </a:lnTo>
                  <a:lnTo>
                    <a:pt x="853229" y="206063"/>
                  </a:lnTo>
                  <a:lnTo>
                    <a:pt x="849165" y="205771"/>
                  </a:lnTo>
                  <a:lnTo>
                    <a:pt x="828718" y="202697"/>
                  </a:lnTo>
                  <a:lnTo>
                    <a:pt x="838561" y="137318"/>
                  </a:lnTo>
                  <a:lnTo>
                    <a:pt x="888310" y="137318"/>
                  </a:lnTo>
                  <a:lnTo>
                    <a:pt x="886109" y="134168"/>
                  </a:lnTo>
                  <a:lnTo>
                    <a:pt x="881601" y="130383"/>
                  </a:lnTo>
                  <a:lnTo>
                    <a:pt x="871949" y="125900"/>
                  </a:lnTo>
                  <a:lnTo>
                    <a:pt x="865777" y="124338"/>
                  </a:lnTo>
                  <a:lnTo>
                    <a:pt x="821136" y="117620"/>
                  </a:lnTo>
                  <a:close/>
                </a:path>
                <a:path w="1267460" h="283845">
                  <a:moveTo>
                    <a:pt x="888310" y="137318"/>
                  </a:moveTo>
                  <a:lnTo>
                    <a:pt x="838561" y="137318"/>
                  </a:lnTo>
                  <a:lnTo>
                    <a:pt x="855629" y="139883"/>
                  </a:lnTo>
                  <a:lnTo>
                    <a:pt x="861040" y="141013"/>
                  </a:lnTo>
                  <a:lnTo>
                    <a:pt x="863732" y="142067"/>
                  </a:lnTo>
                  <a:lnTo>
                    <a:pt x="867339" y="143439"/>
                  </a:lnTo>
                  <a:lnTo>
                    <a:pt x="870171" y="145446"/>
                  </a:lnTo>
                  <a:lnTo>
                    <a:pt x="874337" y="150754"/>
                  </a:lnTo>
                  <a:lnTo>
                    <a:pt x="875746" y="154221"/>
                  </a:lnTo>
                  <a:lnTo>
                    <a:pt x="877207" y="162794"/>
                  </a:lnTo>
                  <a:lnTo>
                    <a:pt x="877004" y="168763"/>
                  </a:lnTo>
                  <a:lnTo>
                    <a:pt x="862043" y="204513"/>
                  </a:lnTo>
                  <a:lnTo>
                    <a:pt x="853229" y="206063"/>
                  </a:lnTo>
                  <a:lnTo>
                    <a:pt x="887446" y="206063"/>
                  </a:lnTo>
                  <a:lnTo>
                    <a:pt x="893031" y="195344"/>
                  </a:lnTo>
                  <a:lnTo>
                    <a:pt x="895101" y="188486"/>
                  </a:lnTo>
                  <a:lnTo>
                    <a:pt x="897717" y="171112"/>
                  </a:lnTo>
                  <a:lnTo>
                    <a:pt x="897737" y="162794"/>
                  </a:lnTo>
                  <a:lnTo>
                    <a:pt x="895393" y="149916"/>
                  </a:lnTo>
                  <a:lnTo>
                    <a:pt x="893056" y="144112"/>
                  </a:lnTo>
                  <a:lnTo>
                    <a:pt x="888310" y="137318"/>
                  </a:lnTo>
                  <a:close/>
                </a:path>
                <a:path w="1267460" h="283845">
                  <a:moveTo>
                    <a:pt x="920069" y="132504"/>
                  </a:moveTo>
                  <a:lnTo>
                    <a:pt x="905210" y="231209"/>
                  </a:lnTo>
                  <a:lnTo>
                    <a:pt x="925149" y="234206"/>
                  </a:lnTo>
                  <a:lnTo>
                    <a:pt x="939996" y="135502"/>
                  </a:lnTo>
                  <a:lnTo>
                    <a:pt x="920069" y="132504"/>
                  </a:lnTo>
                  <a:close/>
                </a:path>
                <a:path w="1267460" h="283845">
                  <a:moveTo>
                    <a:pt x="1042891" y="150970"/>
                  </a:moveTo>
                  <a:lnTo>
                    <a:pt x="1028045" y="249687"/>
                  </a:lnTo>
                  <a:lnTo>
                    <a:pt x="1047971" y="252684"/>
                  </a:lnTo>
                  <a:lnTo>
                    <a:pt x="1062817" y="153967"/>
                  </a:lnTo>
                  <a:lnTo>
                    <a:pt x="1042891" y="150970"/>
                  </a:lnTo>
                  <a:close/>
                </a:path>
                <a:path w="1267460" h="283845">
                  <a:moveTo>
                    <a:pt x="952035" y="137305"/>
                  </a:moveTo>
                  <a:lnTo>
                    <a:pt x="949521" y="154005"/>
                  </a:lnTo>
                  <a:lnTo>
                    <a:pt x="978807" y="158412"/>
                  </a:lnTo>
                  <a:lnTo>
                    <a:pt x="966475" y="240416"/>
                  </a:lnTo>
                  <a:lnTo>
                    <a:pt x="986401" y="243413"/>
                  </a:lnTo>
                  <a:lnTo>
                    <a:pt x="998733" y="161410"/>
                  </a:lnTo>
                  <a:lnTo>
                    <a:pt x="1028617" y="161410"/>
                  </a:lnTo>
                  <a:lnTo>
                    <a:pt x="1030470" y="149103"/>
                  </a:lnTo>
                  <a:lnTo>
                    <a:pt x="952035" y="137305"/>
                  </a:lnTo>
                  <a:close/>
                </a:path>
                <a:path w="1267460" h="283845">
                  <a:moveTo>
                    <a:pt x="1028617" y="161410"/>
                  </a:moveTo>
                  <a:lnTo>
                    <a:pt x="998733" y="161410"/>
                  </a:lnTo>
                  <a:lnTo>
                    <a:pt x="1027956" y="165804"/>
                  </a:lnTo>
                  <a:lnTo>
                    <a:pt x="1028617" y="161410"/>
                  </a:lnTo>
                  <a:close/>
                </a:path>
                <a:path w="1267460" h="283845">
                  <a:moveTo>
                    <a:pt x="1117834" y="160533"/>
                  </a:moveTo>
                  <a:lnTo>
                    <a:pt x="1081689" y="176865"/>
                  </a:lnTo>
                  <a:lnTo>
                    <a:pt x="1069509" y="217473"/>
                  </a:lnTo>
                  <a:lnTo>
                    <a:pt x="1070459" y="227721"/>
                  </a:lnTo>
                  <a:lnTo>
                    <a:pt x="1100472" y="261438"/>
                  </a:lnTo>
                  <a:lnTo>
                    <a:pt x="1121241" y="264560"/>
                  </a:lnTo>
                  <a:lnTo>
                    <a:pt x="1130856" y="263419"/>
                  </a:lnTo>
                  <a:lnTo>
                    <a:pt x="1139630" y="260426"/>
                  </a:lnTo>
                  <a:lnTo>
                    <a:pt x="1147564" y="255580"/>
                  </a:lnTo>
                  <a:lnTo>
                    <a:pt x="1154363" y="249034"/>
                  </a:lnTo>
                  <a:lnTo>
                    <a:pt x="1155051" y="247998"/>
                  </a:lnTo>
                  <a:lnTo>
                    <a:pt x="1121225" y="247998"/>
                  </a:lnTo>
                  <a:lnTo>
                    <a:pt x="1105337" y="245611"/>
                  </a:lnTo>
                  <a:lnTo>
                    <a:pt x="1090306" y="216564"/>
                  </a:lnTo>
                  <a:lnTo>
                    <a:pt x="1091025" y="208548"/>
                  </a:lnTo>
                  <a:lnTo>
                    <a:pt x="1115294" y="177564"/>
                  </a:lnTo>
                  <a:lnTo>
                    <a:pt x="1156126" y="177564"/>
                  </a:lnTo>
                  <a:lnTo>
                    <a:pt x="1152548" y="173534"/>
                  </a:lnTo>
                  <a:lnTo>
                    <a:pt x="1144999" y="168074"/>
                  </a:lnTo>
                  <a:lnTo>
                    <a:pt x="1136107" y="164142"/>
                  </a:lnTo>
                  <a:lnTo>
                    <a:pt x="1125873" y="161740"/>
                  </a:lnTo>
                  <a:lnTo>
                    <a:pt x="1117834" y="160533"/>
                  </a:lnTo>
                  <a:close/>
                </a:path>
                <a:path w="1267460" h="283845">
                  <a:moveTo>
                    <a:pt x="1156126" y="177564"/>
                  </a:moveTo>
                  <a:lnTo>
                    <a:pt x="1115294" y="177564"/>
                  </a:lnTo>
                  <a:lnTo>
                    <a:pt x="1131727" y="180040"/>
                  </a:lnTo>
                  <a:lnTo>
                    <a:pt x="1137900" y="183812"/>
                  </a:lnTo>
                  <a:lnTo>
                    <a:pt x="1142014" y="190124"/>
                  </a:lnTo>
                  <a:lnTo>
                    <a:pt x="1144563" y="195327"/>
                  </a:lnTo>
                  <a:lnTo>
                    <a:pt x="1146017" y="201469"/>
                  </a:lnTo>
                  <a:lnTo>
                    <a:pt x="1146371" y="208616"/>
                  </a:lnTo>
                  <a:lnTo>
                    <a:pt x="1145647" y="216566"/>
                  </a:lnTo>
                  <a:lnTo>
                    <a:pt x="1121225" y="247998"/>
                  </a:lnTo>
                  <a:lnTo>
                    <a:pt x="1155051" y="247998"/>
                  </a:lnTo>
                  <a:lnTo>
                    <a:pt x="1159731" y="240943"/>
                  </a:lnTo>
                  <a:lnTo>
                    <a:pt x="1163672" y="231299"/>
                  </a:lnTo>
                  <a:lnTo>
                    <a:pt x="1166183" y="220134"/>
                  </a:lnTo>
                  <a:lnTo>
                    <a:pt x="1167075" y="208548"/>
                  </a:lnTo>
                  <a:lnTo>
                    <a:pt x="1166140" y="198176"/>
                  </a:lnTo>
                  <a:lnTo>
                    <a:pt x="1163363" y="188813"/>
                  </a:lnTo>
                  <a:lnTo>
                    <a:pt x="1158753" y="180523"/>
                  </a:lnTo>
                  <a:lnTo>
                    <a:pt x="1156126" y="177564"/>
                  </a:lnTo>
                  <a:close/>
                </a:path>
                <a:path w="1267460" h="283845">
                  <a:moveTo>
                    <a:pt x="1223002" y="210101"/>
                  </a:moveTo>
                  <a:lnTo>
                    <a:pt x="1202479" y="210101"/>
                  </a:lnTo>
                  <a:lnTo>
                    <a:pt x="1232591" y="280447"/>
                  </a:lnTo>
                  <a:lnTo>
                    <a:pt x="1252581" y="283457"/>
                  </a:lnTo>
                  <a:lnTo>
                    <a:pt x="1257931" y="247884"/>
                  </a:lnTo>
                  <a:lnTo>
                    <a:pt x="1239004" y="247884"/>
                  </a:lnTo>
                  <a:lnTo>
                    <a:pt x="1223002" y="210101"/>
                  </a:lnTo>
                  <a:close/>
                </a:path>
                <a:path w="1267460" h="283845">
                  <a:moveTo>
                    <a:pt x="1189131" y="172967"/>
                  </a:moveTo>
                  <a:lnTo>
                    <a:pt x="1174272" y="271684"/>
                  </a:lnTo>
                  <a:lnTo>
                    <a:pt x="1192789" y="274465"/>
                  </a:lnTo>
                  <a:lnTo>
                    <a:pt x="1202479" y="210101"/>
                  </a:lnTo>
                  <a:lnTo>
                    <a:pt x="1223002" y="210101"/>
                  </a:lnTo>
                  <a:lnTo>
                    <a:pt x="1208512" y="175888"/>
                  </a:lnTo>
                  <a:lnTo>
                    <a:pt x="1189131" y="172967"/>
                  </a:lnTo>
                  <a:close/>
                </a:path>
                <a:path w="1267460" h="283845">
                  <a:moveTo>
                    <a:pt x="1248910" y="181971"/>
                  </a:moveTo>
                  <a:lnTo>
                    <a:pt x="1239004" y="247884"/>
                  </a:lnTo>
                  <a:lnTo>
                    <a:pt x="1257931" y="247884"/>
                  </a:lnTo>
                  <a:lnTo>
                    <a:pt x="1267427" y="184752"/>
                  </a:lnTo>
                  <a:lnTo>
                    <a:pt x="1248910" y="181971"/>
                  </a:lnTo>
                  <a:close/>
                </a:path>
              </a:pathLst>
            </a:custGeom>
            <a:solidFill>
              <a:srgbClr val="FFFFFF"/>
            </a:solidFill>
          </p:spPr>
          <p:txBody>
            <a:bodyPr wrap="square" lIns="0" tIns="0" rIns="0" bIns="0" rtlCol="0"/>
            <a:lstStyle/>
            <a:p>
              <a:endParaRPr/>
            </a:p>
          </p:txBody>
        </p:sp>
      </p:grpSp>
      <p:sp>
        <p:nvSpPr>
          <p:cNvPr id="8" name="object 8"/>
          <p:cNvSpPr txBox="1"/>
          <p:nvPr/>
        </p:nvSpPr>
        <p:spPr>
          <a:xfrm>
            <a:off x="6270927" y="1885252"/>
            <a:ext cx="5184140" cy="4293235"/>
          </a:xfrm>
          <a:prstGeom prst="rect">
            <a:avLst/>
          </a:prstGeom>
        </p:spPr>
        <p:txBody>
          <a:bodyPr vert="horz" wrap="square" lIns="0" tIns="12700" rIns="0" bIns="0" rtlCol="0">
            <a:spAutoFit/>
          </a:bodyPr>
          <a:lstStyle/>
          <a:p>
            <a:pPr marL="12700">
              <a:lnSpc>
                <a:spcPct val="100000"/>
              </a:lnSpc>
              <a:spcBef>
                <a:spcPts val="100"/>
              </a:spcBef>
            </a:pPr>
            <a:r>
              <a:rPr sz="2400" b="1" spc="-5" dirty="0">
                <a:latin typeface="Arial"/>
                <a:cs typeface="Arial"/>
              </a:rPr>
              <a:t>TCCC:</a:t>
            </a:r>
            <a:r>
              <a:rPr sz="2400" b="1" spc="-45" dirty="0">
                <a:latin typeface="Arial"/>
                <a:cs typeface="Arial"/>
              </a:rPr>
              <a:t> </a:t>
            </a:r>
            <a:r>
              <a:rPr sz="2400" b="1" spc="-5" dirty="0">
                <a:latin typeface="Arial"/>
                <a:cs typeface="Arial"/>
              </a:rPr>
              <a:t>Guidelines</a:t>
            </a:r>
            <a:endParaRPr sz="2400">
              <a:latin typeface="Arial"/>
              <a:cs typeface="Arial"/>
            </a:endParaRPr>
          </a:p>
          <a:p>
            <a:pPr marL="12700">
              <a:lnSpc>
                <a:spcPct val="100000"/>
              </a:lnSpc>
              <a:spcBef>
                <a:spcPts val="15"/>
              </a:spcBef>
            </a:pPr>
            <a:r>
              <a:rPr sz="1800" dirty="0">
                <a:latin typeface="Arial MT"/>
                <a:cs typeface="Arial MT"/>
              </a:rPr>
              <a:t>by</a:t>
            </a:r>
            <a:r>
              <a:rPr sz="1800" spc="-35" dirty="0">
                <a:latin typeface="Arial MT"/>
                <a:cs typeface="Arial MT"/>
              </a:rPr>
              <a:t> </a:t>
            </a:r>
            <a:r>
              <a:rPr sz="1800" spc="-5" dirty="0">
                <a:latin typeface="Arial MT"/>
                <a:cs typeface="Arial MT"/>
              </a:rPr>
              <a:t>JTS/CoTCCC</a:t>
            </a:r>
            <a:endParaRPr sz="1800">
              <a:latin typeface="Arial MT"/>
              <a:cs typeface="Arial MT"/>
            </a:endParaRPr>
          </a:p>
          <a:p>
            <a:pPr marL="12700" marR="210185">
              <a:lnSpc>
                <a:spcPct val="100000"/>
              </a:lnSpc>
              <a:spcBef>
                <a:spcPts val="1075"/>
              </a:spcBef>
            </a:pPr>
            <a:r>
              <a:rPr sz="2000" spc="-5" dirty="0">
                <a:latin typeface="Arial MT"/>
                <a:cs typeface="Arial MT"/>
              </a:rPr>
              <a:t>These guidelines,</a:t>
            </a:r>
            <a:r>
              <a:rPr sz="2000" spc="5" dirty="0">
                <a:latin typeface="Arial MT"/>
                <a:cs typeface="Arial MT"/>
              </a:rPr>
              <a:t> </a:t>
            </a:r>
            <a:r>
              <a:rPr sz="2000" spc="-5" dirty="0">
                <a:latin typeface="Arial MT"/>
                <a:cs typeface="Arial MT"/>
              </a:rPr>
              <a:t>updated</a:t>
            </a:r>
            <a:r>
              <a:rPr sz="2000" spc="-10" dirty="0">
                <a:latin typeface="Arial MT"/>
                <a:cs typeface="Arial MT"/>
              </a:rPr>
              <a:t> </a:t>
            </a:r>
            <a:r>
              <a:rPr sz="2000" spc="-5" dirty="0">
                <a:latin typeface="Arial MT"/>
                <a:cs typeface="Arial MT"/>
              </a:rPr>
              <a:t>regularly, are</a:t>
            </a:r>
            <a:r>
              <a:rPr sz="2000" spc="-10" dirty="0">
                <a:latin typeface="Arial MT"/>
                <a:cs typeface="Arial MT"/>
              </a:rPr>
              <a:t> </a:t>
            </a:r>
            <a:r>
              <a:rPr sz="2000" spc="-5" dirty="0">
                <a:latin typeface="Arial MT"/>
                <a:cs typeface="Arial MT"/>
              </a:rPr>
              <a:t>the </a:t>
            </a:r>
            <a:r>
              <a:rPr sz="2000" spc="-545" dirty="0">
                <a:latin typeface="Arial MT"/>
                <a:cs typeface="Arial MT"/>
              </a:rPr>
              <a:t> </a:t>
            </a:r>
            <a:r>
              <a:rPr sz="2000" spc="-5" dirty="0">
                <a:latin typeface="Arial MT"/>
                <a:cs typeface="Arial MT"/>
              </a:rPr>
              <a:t>result</a:t>
            </a:r>
            <a:r>
              <a:rPr sz="2000" spc="-15" dirty="0">
                <a:latin typeface="Arial MT"/>
                <a:cs typeface="Arial MT"/>
              </a:rPr>
              <a:t> </a:t>
            </a:r>
            <a:r>
              <a:rPr sz="2000" spc="-5" dirty="0">
                <a:latin typeface="Arial MT"/>
                <a:cs typeface="Arial MT"/>
              </a:rPr>
              <a:t>of</a:t>
            </a:r>
            <a:r>
              <a:rPr sz="2000" spc="-15" dirty="0">
                <a:latin typeface="Arial MT"/>
                <a:cs typeface="Arial MT"/>
              </a:rPr>
              <a:t> </a:t>
            </a:r>
            <a:r>
              <a:rPr sz="2000" spc="-5" dirty="0">
                <a:latin typeface="Arial MT"/>
                <a:cs typeface="Arial MT"/>
              </a:rPr>
              <a:t>decisions</a:t>
            </a:r>
            <a:r>
              <a:rPr sz="2000" spc="10" dirty="0">
                <a:latin typeface="Arial MT"/>
                <a:cs typeface="Arial MT"/>
              </a:rPr>
              <a:t> </a:t>
            </a:r>
            <a:r>
              <a:rPr sz="2000" spc="-5" dirty="0">
                <a:latin typeface="Arial MT"/>
                <a:cs typeface="Arial MT"/>
              </a:rPr>
              <a:t>made</a:t>
            </a:r>
            <a:r>
              <a:rPr sz="2000" spc="-10" dirty="0">
                <a:latin typeface="Arial MT"/>
                <a:cs typeface="Arial MT"/>
              </a:rPr>
              <a:t> </a:t>
            </a:r>
            <a:r>
              <a:rPr sz="2000" spc="-5" dirty="0">
                <a:latin typeface="Arial MT"/>
                <a:cs typeface="Arial MT"/>
              </a:rPr>
              <a:t>by</a:t>
            </a:r>
            <a:r>
              <a:rPr sz="2000" dirty="0">
                <a:latin typeface="Arial MT"/>
                <a:cs typeface="Arial MT"/>
              </a:rPr>
              <a:t> </a:t>
            </a:r>
            <a:r>
              <a:rPr sz="2000" spc="-5" dirty="0">
                <a:latin typeface="Arial MT"/>
                <a:cs typeface="Arial MT"/>
              </a:rPr>
              <a:t>CoTCCC</a:t>
            </a:r>
            <a:r>
              <a:rPr sz="2000" spc="20" dirty="0">
                <a:latin typeface="Arial MT"/>
                <a:cs typeface="Arial MT"/>
              </a:rPr>
              <a:t> </a:t>
            </a:r>
            <a:r>
              <a:rPr sz="2000" spc="-5" dirty="0">
                <a:latin typeface="Arial MT"/>
                <a:cs typeface="Arial MT"/>
              </a:rPr>
              <a:t>in </a:t>
            </a:r>
            <a:r>
              <a:rPr sz="2000" dirty="0">
                <a:latin typeface="Arial MT"/>
                <a:cs typeface="Arial MT"/>
              </a:rPr>
              <a:t> </a:t>
            </a:r>
            <a:r>
              <a:rPr sz="2000" spc="-5" dirty="0">
                <a:latin typeface="Arial MT"/>
                <a:cs typeface="Arial MT"/>
              </a:rPr>
              <a:t>exploring evidence-based research on best </a:t>
            </a:r>
            <a:r>
              <a:rPr sz="2000" dirty="0">
                <a:latin typeface="Arial MT"/>
                <a:cs typeface="Arial MT"/>
              </a:rPr>
              <a:t> </a:t>
            </a:r>
            <a:r>
              <a:rPr sz="2000" spc="-5" dirty="0">
                <a:latin typeface="Arial MT"/>
                <a:cs typeface="Arial MT"/>
              </a:rPr>
              <a:t>practices.</a:t>
            </a:r>
            <a:endParaRPr sz="2000">
              <a:latin typeface="Arial MT"/>
              <a:cs typeface="Arial MT"/>
            </a:endParaRPr>
          </a:p>
          <a:p>
            <a:pPr>
              <a:lnSpc>
                <a:spcPct val="100000"/>
              </a:lnSpc>
              <a:spcBef>
                <a:spcPts val="45"/>
              </a:spcBef>
            </a:pPr>
            <a:endParaRPr sz="2700">
              <a:latin typeface="Arial MT"/>
              <a:cs typeface="Arial MT"/>
            </a:endParaRPr>
          </a:p>
          <a:p>
            <a:pPr marL="12700">
              <a:lnSpc>
                <a:spcPct val="100000"/>
              </a:lnSpc>
            </a:pPr>
            <a:r>
              <a:rPr sz="2400" b="1" spc="-5" dirty="0">
                <a:latin typeface="Arial"/>
                <a:cs typeface="Arial"/>
              </a:rPr>
              <a:t>PHTLS:</a:t>
            </a:r>
            <a:r>
              <a:rPr sz="2400" b="1" spc="-25" dirty="0">
                <a:latin typeface="Arial"/>
                <a:cs typeface="Arial"/>
              </a:rPr>
              <a:t> </a:t>
            </a:r>
            <a:r>
              <a:rPr sz="2400" b="1" spc="-5" dirty="0">
                <a:latin typeface="Arial"/>
                <a:cs typeface="Arial"/>
              </a:rPr>
              <a:t>Military</a:t>
            </a:r>
            <a:r>
              <a:rPr sz="2400" b="1" spc="-10" dirty="0">
                <a:latin typeface="Arial"/>
                <a:cs typeface="Arial"/>
              </a:rPr>
              <a:t> </a:t>
            </a:r>
            <a:r>
              <a:rPr sz="2400" b="1" spc="-5" dirty="0">
                <a:latin typeface="Arial"/>
                <a:cs typeface="Arial"/>
              </a:rPr>
              <a:t>Edition,</a:t>
            </a:r>
            <a:r>
              <a:rPr sz="2400" b="1" spc="-30" dirty="0">
                <a:latin typeface="Arial"/>
                <a:cs typeface="Arial"/>
              </a:rPr>
              <a:t> </a:t>
            </a:r>
            <a:r>
              <a:rPr sz="2400" b="1" spc="-5" dirty="0">
                <a:latin typeface="Arial"/>
                <a:cs typeface="Arial"/>
              </a:rPr>
              <a:t>Chapter 25</a:t>
            </a:r>
            <a:endParaRPr sz="2400">
              <a:latin typeface="Arial"/>
              <a:cs typeface="Arial"/>
            </a:endParaRPr>
          </a:p>
          <a:p>
            <a:pPr marL="12700">
              <a:lnSpc>
                <a:spcPct val="100000"/>
              </a:lnSpc>
              <a:spcBef>
                <a:spcPts val="20"/>
              </a:spcBef>
            </a:pPr>
            <a:r>
              <a:rPr sz="1800" dirty="0">
                <a:latin typeface="Arial MT"/>
                <a:cs typeface="Arial MT"/>
              </a:rPr>
              <a:t>by</a:t>
            </a:r>
            <a:r>
              <a:rPr sz="1800" spc="-55" dirty="0">
                <a:latin typeface="Arial MT"/>
                <a:cs typeface="Arial MT"/>
              </a:rPr>
              <a:t> </a:t>
            </a:r>
            <a:r>
              <a:rPr sz="1800" dirty="0">
                <a:latin typeface="Arial MT"/>
                <a:cs typeface="Arial MT"/>
              </a:rPr>
              <a:t>NAEMT</a:t>
            </a:r>
            <a:endParaRPr sz="1800">
              <a:latin typeface="Arial MT"/>
              <a:cs typeface="Arial MT"/>
            </a:endParaRPr>
          </a:p>
          <a:p>
            <a:pPr marL="12700" marR="5080">
              <a:lnSpc>
                <a:spcPct val="99200"/>
              </a:lnSpc>
              <a:spcBef>
                <a:spcPts val="1095"/>
              </a:spcBef>
            </a:pPr>
            <a:r>
              <a:rPr sz="1800" spc="-5" dirty="0">
                <a:latin typeface="Arial MT"/>
                <a:cs typeface="Arial MT"/>
              </a:rPr>
              <a:t>Prehospital Trauma</a:t>
            </a:r>
            <a:r>
              <a:rPr sz="1800" spc="5" dirty="0">
                <a:latin typeface="Arial MT"/>
                <a:cs typeface="Arial MT"/>
              </a:rPr>
              <a:t> </a:t>
            </a:r>
            <a:r>
              <a:rPr sz="1800" spc="-5" dirty="0">
                <a:latin typeface="Arial MT"/>
                <a:cs typeface="Arial MT"/>
              </a:rPr>
              <a:t>Life</a:t>
            </a:r>
            <a:r>
              <a:rPr sz="1800" spc="5" dirty="0">
                <a:latin typeface="Arial MT"/>
                <a:cs typeface="Arial MT"/>
              </a:rPr>
              <a:t> </a:t>
            </a:r>
            <a:r>
              <a:rPr sz="1800" spc="-5" dirty="0">
                <a:latin typeface="Arial MT"/>
                <a:cs typeface="Arial MT"/>
              </a:rPr>
              <a:t>Support (PHTLS),</a:t>
            </a:r>
            <a:r>
              <a:rPr sz="1800" spc="10" dirty="0">
                <a:latin typeface="Arial MT"/>
                <a:cs typeface="Arial MT"/>
              </a:rPr>
              <a:t> </a:t>
            </a:r>
            <a:r>
              <a:rPr sz="1800" spc="-5" dirty="0">
                <a:latin typeface="Arial MT"/>
                <a:cs typeface="Arial MT"/>
              </a:rPr>
              <a:t>Military </a:t>
            </a:r>
            <a:r>
              <a:rPr sz="1800" dirty="0">
                <a:latin typeface="Arial MT"/>
                <a:cs typeface="Arial MT"/>
              </a:rPr>
              <a:t> </a:t>
            </a:r>
            <a:r>
              <a:rPr sz="1800" spc="-5" dirty="0">
                <a:latin typeface="Arial MT"/>
                <a:cs typeface="Arial MT"/>
              </a:rPr>
              <a:t>Edition, teaches </a:t>
            </a:r>
            <a:r>
              <a:rPr sz="1800" dirty="0">
                <a:latin typeface="Arial MT"/>
                <a:cs typeface="Arial MT"/>
              </a:rPr>
              <a:t>and </a:t>
            </a:r>
            <a:r>
              <a:rPr sz="1800" spc="-5" dirty="0">
                <a:latin typeface="Arial MT"/>
                <a:cs typeface="Arial MT"/>
              </a:rPr>
              <a:t>reinforces the principles </a:t>
            </a:r>
            <a:r>
              <a:rPr sz="1800" dirty="0">
                <a:latin typeface="Arial MT"/>
                <a:cs typeface="Arial MT"/>
              </a:rPr>
              <a:t>of </a:t>
            </a:r>
            <a:r>
              <a:rPr sz="1800" spc="5" dirty="0">
                <a:latin typeface="Arial MT"/>
                <a:cs typeface="Arial MT"/>
              </a:rPr>
              <a:t> </a:t>
            </a:r>
            <a:r>
              <a:rPr sz="1800" dirty="0">
                <a:latin typeface="Arial MT"/>
                <a:cs typeface="Arial MT"/>
              </a:rPr>
              <a:t>rapidly </a:t>
            </a:r>
            <a:r>
              <a:rPr sz="1800" spc="-5" dirty="0">
                <a:latin typeface="Arial MT"/>
                <a:cs typeface="Arial MT"/>
              </a:rPr>
              <a:t>assessing </a:t>
            </a:r>
            <a:r>
              <a:rPr sz="1800" dirty="0">
                <a:latin typeface="Arial MT"/>
                <a:cs typeface="Arial MT"/>
              </a:rPr>
              <a:t>a </a:t>
            </a:r>
            <a:r>
              <a:rPr sz="1800" spc="-5" dirty="0">
                <a:latin typeface="Arial MT"/>
                <a:cs typeface="Arial MT"/>
              </a:rPr>
              <a:t>trauma patient using </a:t>
            </a:r>
            <a:r>
              <a:rPr sz="1800" dirty="0">
                <a:latin typeface="Arial MT"/>
                <a:cs typeface="Arial MT"/>
              </a:rPr>
              <a:t>an orderly </a:t>
            </a:r>
            <a:r>
              <a:rPr sz="1800" spc="-490" dirty="0">
                <a:latin typeface="Arial MT"/>
                <a:cs typeface="Arial MT"/>
              </a:rPr>
              <a:t> </a:t>
            </a:r>
            <a:r>
              <a:rPr sz="1800" spc="-5" dirty="0">
                <a:latin typeface="Arial MT"/>
                <a:cs typeface="Arial MT"/>
              </a:rPr>
              <a:t>approach.</a:t>
            </a:r>
            <a:endParaRPr sz="1800">
              <a:latin typeface="Arial MT"/>
              <a:cs typeface="Arial MT"/>
            </a:endParaRPr>
          </a:p>
        </p:txBody>
      </p:sp>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13</a:t>
            </a:fld>
            <a:endParaRPr sz="1200"/>
          </a:p>
        </p:txBody>
      </p:sp>
      <p:sp>
        <p:nvSpPr>
          <p:cNvPr id="9" name="object 9"/>
          <p:cNvSpPr txBox="1">
            <a:spLocks noGrp="1"/>
          </p:cNvSpPr>
          <p:nvPr>
            <p:ph type="title"/>
          </p:nvPr>
        </p:nvSpPr>
        <p:spPr>
          <a:xfrm>
            <a:off x="4442381" y="658352"/>
            <a:ext cx="31502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000000"/>
                </a:solidFill>
              </a:rPr>
              <a:t>REFERENCES</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7965" rIns="0" bIns="0" rtlCol="0">
            <a:spAutoFit/>
          </a:bodyPr>
          <a:lstStyle/>
          <a:p>
            <a:pPr marL="12700">
              <a:lnSpc>
                <a:spcPct val="100000"/>
              </a:lnSpc>
              <a:spcBef>
                <a:spcPts val="95"/>
              </a:spcBef>
            </a:pPr>
            <a:r>
              <a:rPr spc="-5" dirty="0"/>
              <a:t>Module</a:t>
            </a:r>
            <a:r>
              <a:rPr spc="-40" dirty="0"/>
              <a:t> </a:t>
            </a:r>
            <a:r>
              <a:rPr spc="-5" dirty="0"/>
              <a:t>23:</a:t>
            </a:r>
            <a:r>
              <a:rPr spc="-45" dirty="0"/>
              <a:t> </a:t>
            </a:r>
            <a:r>
              <a:rPr spc="-5" dirty="0"/>
              <a:t>Documentation</a:t>
            </a:r>
          </a:p>
        </p:txBody>
      </p:sp>
      <p:sp>
        <p:nvSpPr>
          <p:cNvPr id="3" name="object 3"/>
          <p:cNvSpPr txBox="1"/>
          <p:nvPr/>
        </p:nvSpPr>
        <p:spPr>
          <a:xfrm>
            <a:off x="9408142" y="6569033"/>
            <a:ext cx="2019300"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#TCCC-CPP-PPT-23</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2</a:t>
            </a:r>
            <a:endParaRPr sz="1200">
              <a:latin typeface="Arial MT"/>
              <a:cs typeface="Arial MT"/>
            </a:endParaRPr>
          </a:p>
        </p:txBody>
      </p:sp>
      <p:grpSp>
        <p:nvGrpSpPr>
          <p:cNvPr id="6" name="object 6"/>
          <p:cNvGrpSpPr/>
          <p:nvPr/>
        </p:nvGrpSpPr>
        <p:grpSpPr>
          <a:xfrm>
            <a:off x="963167" y="1333500"/>
            <a:ext cx="10349865" cy="4469130"/>
            <a:chOff x="963167" y="1333500"/>
            <a:chExt cx="10349865" cy="4469130"/>
          </a:xfrm>
        </p:grpSpPr>
        <p:sp>
          <p:nvSpPr>
            <p:cNvPr id="7" name="object 7"/>
            <p:cNvSpPr/>
            <p:nvPr/>
          </p:nvSpPr>
          <p:spPr>
            <a:xfrm>
              <a:off x="982217" y="1545337"/>
              <a:ext cx="10311765" cy="4238625"/>
            </a:xfrm>
            <a:custGeom>
              <a:avLst/>
              <a:gdLst/>
              <a:ahLst/>
              <a:cxnLst/>
              <a:rect l="l" t="t" r="r" b="b"/>
              <a:pathLst>
                <a:path w="10311765" h="4238625">
                  <a:moveTo>
                    <a:pt x="390715" y="0"/>
                  </a:moveTo>
                  <a:lnTo>
                    <a:pt x="390715" y="0"/>
                  </a:lnTo>
                  <a:lnTo>
                    <a:pt x="8959113" y="0"/>
                  </a:lnTo>
                  <a:lnTo>
                    <a:pt x="9013859" y="2133"/>
                  </a:lnTo>
                  <a:lnTo>
                    <a:pt x="9066878" y="8383"/>
                  </a:lnTo>
                  <a:lnTo>
                    <a:pt x="9117857" y="18527"/>
                  </a:lnTo>
                  <a:lnTo>
                    <a:pt x="9166484" y="32340"/>
                  </a:lnTo>
                  <a:lnTo>
                    <a:pt x="9212446" y="49599"/>
                  </a:lnTo>
                  <a:lnTo>
                    <a:pt x="9255431" y="70079"/>
                  </a:lnTo>
                  <a:lnTo>
                    <a:pt x="9295126" y="93557"/>
                  </a:lnTo>
                  <a:lnTo>
                    <a:pt x="9331220" y="119809"/>
                  </a:lnTo>
                  <a:lnTo>
                    <a:pt x="9363398" y="148610"/>
                  </a:lnTo>
                  <a:lnTo>
                    <a:pt x="9391350" y="179737"/>
                  </a:lnTo>
                  <a:lnTo>
                    <a:pt x="9414761" y="212966"/>
                  </a:lnTo>
                  <a:lnTo>
                    <a:pt x="9433321" y="248074"/>
                  </a:lnTo>
                  <a:lnTo>
                    <a:pt x="9446717" y="284835"/>
                  </a:lnTo>
                  <a:lnTo>
                    <a:pt x="10311384" y="2079434"/>
                  </a:lnTo>
                  <a:lnTo>
                    <a:pt x="9446717" y="3953408"/>
                  </a:lnTo>
                  <a:lnTo>
                    <a:pt x="9433321" y="3990167"/>
                  </a:lnTo>
                  <a:lnTo>
                    <a:pt x="9414761" y="4025272"/>
                  </a:lnTo>
                  <a:lnTo>
                    <a:pt x="9391350" y="4058501"/>
                  </a:lnTo>
                  <a:lnTo>
                    <a:pt x="9363398" y="4089627"/>
                  </a:lnTo>
                  <a:lnTo>
                    <a:pt x="9331220" y="4118429"/>
                  </a:lnTo>
                  <a:lnTo>
                    <a:pt x="9295126" y="4144681"/>
                  </a:lnTo>
                  <a:lnTo>
                    <a:pt x="9255431" y="4168160"/>
                  </a:lnTo>
                  <a:lnTo>
                    <a:pt x="9212446" y="4188641"/>
                  </a:lnTo>
                  <a:lnTo>
                    <a:pt x="9166484" y="4205900"/>
                  </a:lnTo>
                  <a:lnTo>
                    <a:pt x="9117857" y="4219714"/>
                  </a:lnTo>
                  <a:lnTo>
                    <a:pt x="9066878" y="4229859"/>
                  </a:lnTo>
                  <a:lnTo>
                    <a:pt x="9013859" y="4236110"/>
                  </a:lnTo>
                  <a:lnTo>
                    <a:pt x="8959113" y="4238244"/>
                  </a:lnTo>
                  <a:lnTo>
                    <a:pt x="458812" y="4238244"/>
                  </a:lnTo>
                  <a:lnTo>
                    <a:pt x="401333" y="4235843"/>
                  </a:lnTo>
                  <a:lnTo>
                    <a:pt x="346842" y="4228822"/>
                  </a:lnTo>
                  <a:lnTo>
                    <a:pt x="295543" y="4217446"/>
                  </a:lnTo>
                  <a:lnTo>
                    <a:pt x="247637" y="4201985"/>
                  </a:lnTo>
                  <a:lnTo>
                    <a:pt x="203330" y="4182704"/>
                  </a:lnTo>
                  <a:lnTo>
                    <a:pt x="162824" y="4159873"/>
                  </a:lnTo>
                  <a:lnTo>
                    <a:pt x="126322" y="4133759"/>
                  </a:lnTo>
                  <a:lnTo>
                    <a:pt x="94027" y="4104629"/>
                  </a:lnTo>
                  <a:lnTo>
                    <a:pt x="66143" y="4072751"/>
                  </a:lnTo>
                  <a:lnTo>
                    <a:pt x="42874" y="4038393"/>
                  </a:lnTo>
                  <a:lnTo>
                    <a:pt x="24421" y="4001823"/>
                  </a:lnTo>
                  <a:lnTo>
                    <a:pt x="10989" y="3963308"/>
                  </a:lnTo>
                  <a:lnTo>
                    <a:pt x="2781" y="3923115"/>
                  </a:lnTo>
                  <a:lnTo>
                    <a:pt x="0" y="3881513"/>
                  </a:lnTo>
                  <a:lnTo>
                    <a:pt x="0" y="338251"/>
                  </a:lnTo>
                  <a:lnTo>
                    <a:pt x="2075" y="293815"/>
                  </a:lnTo>
                  <a:lnTo>
                    <a:pt x="8382" y="251593"/>
                  </a:lnTo>
                  <a:lnTo>
                    <a:pt x="19037" y="211818"/>
                  </a:lnTo>
                  <a:lnTo>
                    <a:pt x="34158" y="174723"/>
                  </a:lnTo>
                  <a:lnTo>
                    <a:pt x="53865" y="140542"/>
                  </a:lnTo>
                  <a:lnTo>
                    <a:pt x="78273" y="109508"/>
                  </a:lnTo>
                  <a:lnTo>
                    <a:pt x="107502" y="81855"/>
                  </a:lnTo>
                  <a:lnTo>
                    <a:pt x="141670" y="57816"/>
                  </a:lnTo>
                  <a:lnTo>
                    <a:pt x="180894" y="37625"/>
                  </a:lnTo>
                  <a:lnTo>
                    <a:pt x="225292" y="21514"/>
                  </a:lnTo>
                  <a:lnTo>
                    <a:pt x="274983" y="9717"/>
                  </a:lnTo>
                  <a:lnTo>
                    <a:pt x="330085" y="2468"/>
                  </a:lnTo>
                  <a:lnTo>
                    <a:pt x="390715" y="0"/>
                  </a:lnTo>
                  <a:close/>
                </a:path>
              </a:pathLst>
            </a:custGeom>
            <a:ln w="38100">
              <a:solidFill>
                <a:srgbClr val="2D3334"/>
              </a:solidFill>
            </a:ln>
          </p:spPr>
          <p:txBody>
            <a:bodyPr wrap="square" lIns="0" tIns="0" rIns="0" bIns="0" rtlCol="0"/>
            <a:lstStyle/>
            <a:p>
              <a:endParaRPr/>
            </a:p>
          </p:txBody>
        </p:sp>
        <p:sp>
          <p:nvSpPr>
            <p:cNvPr id="8" name="object 8"/>
            <p:cNvSpPr/>
            <p:nvPr/>
          </p:nvSpPr>
          <p:spPr>
            <a:xfrm>
              <a:off x="4448555" y="1333500"/>
              <a:ext cx="2579370" cy="424815"/>
            </a:xfrm>
            <a:custGeom>
              <a:avLst/>
              <a:gdLst/>
              <a:ahLst/>
              <a:cxnLst/>
              <a:rect l="l" t="t" r="r" b="b"/>
              <a:pathLst>
                <a:path w="2579370" h="424814">
                  <a:moveTo>
                    <a:pt x="2579370" y="0"/>
                  </a:moveTo>
                  <a:lnTo>
                    <a:pt x="0" y="0"/>
                  </a:lnTo>
                  <a:lnTo>
                    <a:pt x="0" y="424434"/>
                  </a:lnTo>
                  <a:lnTo>
                    <a:pt x="2579370" y="424434"/>
                  </a:lnTo>
                  <a:lnTo>
                    <a:pt x="2579370" y="0"/>
                  </a:lnTo>
                  <a:close/>
                </a:path>
              </a:pathLst>
            </a:custGeom>
            <a:solidFill>
              <a:srgbClr val="FFFFFF"/>
            </a:solidFill>
          </p:spPr>
          <p:txBody>
            <a:bodyPr wrap="square" lIns="0" tIns="0" rIns="0" bIns="0" rtlCol="0"/>
            <a:lstStyle/>
            <a:p>
              <a:endParaRPr/>
            </a:p>
          </p:txBody>
        </p:sp>
      </p:grpSp>
      <p:grpSp>
        <p:nvGrpSpPr>
          <p:cNvPr id="9" name="object 9"/>
          <p:cNvGrpSpPr/>
          <p:nvPr/>
        </p:nvGrpSpPr>
        <p:grpSpPr>
          <a:xfrm>
            <a:off x="940942" y="5857366"/>
            <a:ext cx="10106660" cy="454659"/>
            <a:chOff x="940942" y="5857366"/>
            <a:chExt cx="10106660" cy="454659"/>
          </a:xfrm>
        </p:grpSpPr>
        <p:sp>
          <p:nvSpPr>
            <p:cNvPr id="10" name="object 10"/>
            <p:cNvSpPr/>
            <p:nvPr/>
          </p:nvSpPr>
          <p:spPr>
            <a:xfrm>
              <a:off x="982217" y="5898641"/>
              <a:ext cx="10024110" cy="372110"/>
            </a:xfrm>
            <a:custGeom>
              <a:avLst/>
              <a:gdLst/>
              <a:ahLst/>
              <a:cxnLst/>
              <a:rect l="l" t="t" r="r" b="b"/>
              <a:pathLst>
                <a:path w="10024110" h="372110">
                  <a:moveTo>
                    <a:pt x="9816617" y="0"/>
                  </a:moveTo>
                  <a:lnTo>
                    <a:pt x="0" y="0"/>
                  </a:lnTo>
                  <a:lnTo>
                    <a:pt x="0" y="371856"/>
                  </a:lnTo>
                  <a:lnTo>
                    <a:pt x="9816617" y="371856"/>
                  </a:lnTo>
                  <a:lnTo>
                    <a:pt x="10024110" y="185928"/>
                  </a:lnTo>
                  <a:lnTo>
                    <a:pt x="9816617" y="0"/>
                  </a:lnTo>
                  <a:close/>
                </a:path>
              </a:pathLst>
            </a:custGeom>
            <a:solidFill>
              <a:srgbClr val="D7D7D7"/>
            </a:solidFill>
          </p:spPr>
          <p:txBody>
            <a:bodyPr wrap="square" lIns="0" tIns="0" rIns="0" bIns="0" rtlCol="0"/>
            <a:lstStyle/>
            <a:p>
              <a:endParaRPr/>
            </a:p>
          </p:txBody>
        </p:sp>
        <p:sp>
          <p:nvSpPr>
            <p:cNvPr id="11" name="object 11"/>
            <p:cNvSpPr/>
            <p:nvPr/>
          </p:nvSpPr>
          <p:spPr>
            <a:xfrm>
              <a:off x="982217" y="5898641"/>
              <a:ext cx="10024110" cy="372110"/>
            </a:xfrm>
            <a:custGeom>
              <a:avLst/>
              <a:gdLst/>
              <a:ahLst/>
              <a:cxnLst/>
              <a:rect l="l" t="t" r="r" b="b"/>
              <a:pathLst>
                <a:path w="10024110" h="372110">
                  <a:moveTo>
                    <a:pt x="0" y="0"/>
                  </a:moveTo>
                  <a:lnTo>
                    <a:pt x="9816617" y="0"/>
                  </a:lnTo>
                  <a:lnTo>
                    <a:pt x="10024110" y="185928"/>
                  </a:lnTo>
                  <a:lnTo>
                    <a:pt x="9816617" y="371856"/>
                  </a:lnTo>
                  <a:lnTo>
                    <a:pt x="0" y="371856"/>
                  </a:lnTo>
                  <a:lnTo>
                    <a:pt x="0" y="0"/>
                  </a:lnTo>
                  <a:close/>
                </a:path>
              </a:pathLst>
            </a:custGeom>
            <a:ln w="82550">
              <a:solidFill>
                <a:srgbClr val="D9D9D9"/>
              </a:solidFill>
            </a:ln>
          </p:spPr>
          <p:txBody>
            <a:bodyPr wrap="square" lIns="0" tIns="0" rIns="0" bIns="0" rtlCol="0"/>
            <a:lstStyle/>
            <a:p>
              <a:endParaRPr/>
            </a:p>
          </p:txBody>
        </p:sp>
      </p:grpSp>
      <p:sp>
        <p:nvSpPr>
          <p:cNvPr id="12" name="object 12"/>
          <p:cNvSpPr txBox="1"/>
          <p:nvPr/>
        </p:nvSpPr>
        <p:spPr>
          <a:xfrm>
            <a:off x="1498409" y="963405"/>
            <a:ext cx="9194800" cy="749300"/>
          </a:xfrm>
          <a:prstGeom prst="rect">
            <a:avLst/>
          </a:prstGeom>
        </p:spPr>
        <p:txBody>
          <a:bodyPr vert="horz" wrap="square" lIns="0" tIns="48260" rIns="0" bIns="0" rtlCol="0">
            <a:spAutoFit/>
          </a:bodyPr>
          <a:lstStyle/>
          <a:p>
            <a:pPr marL="12700">
              <a:lnSpc>
                <a:spcPct val="100000"/>
              </a:lnSpc>
              <a:spcBef>
                <a:spcPts val="380"/>
              </a:spcBef>
            </a:pPr>
            <a:r>
              <a:rPr sz="1800" b="1" spc="-5" dirty="0">
                <a:solidFill>
                  <a:srgbClr val="BB8542"/>
                </a:solidFill>
                <a:latin typeface="Arial"/>
                <a:cs typeface="Arial"/>
              </a:rPr>
              <a:t>TACTICAL</a:t>
            </a:r>
            <a:r>
              <a:rPr sz="1800" b="1" spc="5" dirty="0">
                <a:solidFill>
                  <a:srgbClr val="BB8542"/>
                </a:solidFill>
                <a:latin typeface="Arial"/>
                <a:cs typeface="Arial"/>
              </a:rPr>
              <a:t> </a:t>
            </a:r>
            <a:r>
              <a:rPr sz="1800" b="1" spc="-5" dirty="0">
                <a:solidFill>
                  <a:srgbClr val="BB8542"/>
                </a:solidFill>
                <a:latin typeface="Arial"/>
                <a:cs typeface="Arial"/>
              </a:rPr>
              <a:t>COMBAT</a:t>
            </a:r>
            <a:r>
              <a:rPr sz="1800" b="1" spc="5" dirty="0">
                <a:solidFill>
                  <a:srgbClr val="BB8542"/>
                </a:solidFill>
                <a:latin typeface="Arial"/>
                <a:cs typeface="Arial"/>
              </a:rPr>
              <a:t> </a:t>
            </a:r>
            <a:r>
              <a:rPr sz="1800" b="1" spc="-5" dirty="0">
                <a:solidFill>
                  <a:srgbClr val="BB8542"/>
                </a:solidFill>
                <a:latin typeface="Arial"/>
                <a:cs typeface="Arial"/>
              </a:rPr>
              <a:t>CASUALTY</a:t>
            </a:r>
            <a:r>
              <a:rPr sz="1800" b="1" spc="5" dirty="0">
                <a:solidFill>
                  <a:srgbClr val="BB8542"/>
                </a:solidFill>
                <a:latin typeface="Arial"/>
                <a:cs typeface="Arial"/>
              </a:rPr>
              <a:t> </a:t>
            </a:r>
            <a:r>
              <a:rPr sz="1800" b="1" dirty="0">
                <a:solidFill>
                  <a:srgbClr val="BB8542"/>
                </a:solidFill>
                <a:latin typeface="Arial"/>
                <a:cs typeface="Arial"/>
              </a:rPr>
              <a:t>CARE</a:t>
            </a:r>
            <a:r>
              <a:rPr sz="1800" b="1" spc="5" dirty="0">
                <a:solidFill>
                  <a:srgbClr val="BB8542"/>
                </a:solidFill>
                <a:latin typeface="Arial"/>
                <a:cs typeface="Arial"/>
              </a:rPr>
              <a:t> </a:t>
            </a:r>
            <a:r>
              <a:rPr sz="1800" b="1" spc="-5" dirty="0">
                <a:solidFill>
                  <a:srgbClr val="BB8542"/>
                </a:solidFill>
                <a:latin typeface="Arial"/>
                <a:cs typeface="Arial"/>
              </a:rPr>
              <a:t>(TCCC)</a:t>
            </a:r>
            <a:r>
              <a:rPr sz="1800" b="1" spc="5" dirty="0">
                <a:solidFill>
                  <a:srgbClr val="BB8542"/>
                </a:solidFill>
                <a:latin typeface="Arial"/>
                <a:cs typeface="Arial"/>
              </a:rPr>
              <a:t> </a:t>
            </a:r>
            <a:r>
              <a:rPr sz="1800" b="1" spc="-5" dirty="0">
                <a:solidFill>
                  <a:srgbClr val="BB8542"/>
                </a:solidFill>
                <a:latin typeface="Arial"/>
                <a:cs typeface="Arial"/>
              </a:rPr>
              <a:t>ROLE-BASED</a:t>
            </a:r>
            <a:r>
              <a:rPr sz="1800" b="1" spc="5" dirty="0">
                <a:solidFill>
                  <a:srgbClr val="BB8542"/>
                </a:solidFill>
                <a:latin typeface="Arial"/>
                <a:cs typeface="Arial"/>
              </a:rPr>
              <a:t> </a:t>
            </a:r>
            <a:r>
              <a:rPr sz="1800" b="1" spc="-5" dirty="0">
                <a:solidFill>
                  <a:srgbClr val="BB8542"/>
                </a:solidFill>
                <a:latin typeface="Arial"/>
                <a:cs typeface="Arial"/>
              </a:rPr>
              <a:t>TRAINING</a:t>
            </a:r>
            <a:r>
              <a:rPr sz="1800" b="1" spc="5" dirty="0">
                <a:solidFill>
                  <a:srgbClr val="BB8542"/>
                </a:solidFill>
                <a:latin typeface="Arial"/>
                <a:cs typeface="Arial"/>
              </a:rPr>
              <a:t> </a:t>
            </a:r>
            <a:r>
              <a:rPr sz="1800" b="1" spc="-5" dirty="0">
                <a:solidFill>
                  <a:srgbClr val="BB8542"/>
                </a:solidFill>
                <a:latin typeface="Arial"/>
                <a:cs typeface="Arial"/>
              </a:rPr>
              <a:t>SPECTRUM</a:t>
            </a:r>
            <a:endParaRPr sz="1800">
              <a:latin typeface="Arial"/>
              <a:cs typeface="Arial"/>
            </a:endParaRPr>
          </a:p>
          <a:p>
            <a:pPr marR="707390" algn="ctr">
              <a:lnSpc>
                <a:spcPct val="100000"/>
              </a:lnSpc>
              <a:spcBef>
                <a:spcPts val="375"/>
              </a:spcBef>
            </a:pPr>
            <a:r>
              <a:rPr sz="2400" b="1" spc="-5" dirty="0">
                <a:latin typeface="Arial"/>
                <a:cs typeface="Arial"/>
              </a:rPr>
              <a:t>ROLE</a:t>
            </a:r>
            <a:r>
              <a:rPr sz="2400" b="1" spc="-40" dirty="0">
                <a:latin typeface="Arial"/>
                <a:cs typeface="Arial"/>
              </a:rPr>
              <a:t> </a:t>
            </a:r>
            <a:r>
              <a:rPr sz="2400" b="1" dirty="0">
                <a:latin typeface="Arial"/>
                <a:cs typeface="Arial"/>
              </a:rPr>
              <a:t>1</a:t>
            </a:r>
            <a:r>
              <a:rPr sz="2400" b="1" spc="-35" dirty="0">
                <a:latin typeface="Arial"/>
                <a:cs typeface="Arial"/>
              </a:rPr>
              <a:t> </a:t>
            </a:r>
            <a:r>
              <a:rPr sz="2400" b="1" spc="-5" dirty="0">
                <a:latin typeface="Arial"/>
                <a:cs typeface="Arial"/>
              </a:rPr>
              <a:t>CARE</a:t>
            </a:r>
            <a:endParaRPr sz="2400">
              <a:latin typeface="Arial"/>
              <a:cs typeface="Arial"/>
            </a:endParaRPr>
          </a:p>
        </p:txBody>
      </p:sp>
      <p:grpSp>
        <p:nvGrpSpPr>
          <p:cNvPr id="13" name="object 13"/>
          <p:cNvGrpSpPr/>
          <p:nvPr/>
        </p:nvGrpSpPr>
        <p:grpSpPr>
          <a:xfrm>
            <a:off x="2509139" y="1761744"/>
            <a:ext cx="2519680" cy="646430"/>
            <a:chOff x="2509139" y="1761744"/>
            <a:chExt cx="2519680" cy="646430"/>
          </a:xfrm>
        </p:grpSpPr>
        <p:sp>
          <p:nvSpPr>
            <p:cNvPr id="14" name="object 14"/>
            <p:cNvSpPr/>
            <p:nvPr/>
          </p:nvSpPr>
          <p:spPr>
            <a:xfrm>
              <a:off x="2521839" y="2039493"/>
              <a:ext cx="2494280" cy="315595"/>
            </a:xfrm>
            <a:custGeom>
              <a:avLst/>
              <a:gdLst/>
              <a:ahLst/>
              <a:cxnLst/>
              <a:rect l="l" t="t" r="r" b="b"/>
              <a:pathLst>
                <a:path w="2494279" h="315594">
                  <a:moveTo>
                    <a:pt x="0" y="315467"/>
                  </a:moveTo>
                  <a:lnTo>
                    <a:pt x="3482" y="268849"/>
                  </a:lnTo>
                  <a:lnTo>
                    <a:pt x="13598" y="224355"/>
                  </a:lnTo>
                  <a:lnTo>
                    <a:pt x="29852" y="182473"/>
                  </a:lnTo>
                  <a:lnTo>
                    <a:pt x="51745" y="143690"/>
                  </a:lnTo>
                  <a:lnTo>
                    <a:pt x="78781" y="108496"/>
                  </a:lnTo>
                  <a:lnTo>
                    <a:pt x="110464" y="77377"/>
                  </a:lnTo>
                  <a:lnTo>
                    <a:pt x="146297" y="50823"/>
                  </a:lnTo>
                  <a:lnTo>
                    <a:pt x="185781" y="29319"/>
                  </a:lnTo>
                  <a:lnTo>
                    <a:pt x="228422" y="13356"/>
                  </a:lnTo>
                  <a:lnTo>
                    <a:pt x="273721" y="3420"/>
                  </a:lnTo>
                  <a:lnTo>
                    <a:pt x="321183" y="0"/>
                  </a:lnTo>
                  <a:lnTo>
                    <a:pt x="2172843" y="0"/>
                  </a:lnTo>
                  <a:lnTo>
                    <a:pt x="2220304" y="3420"/>
                  </a:lnTo>
                  <a:lnTo>
                    <a:pt x="2265603" y="13356"/>
                  </a:lnTo>
                  <a:lnTo>
                    <a:pt x="2308244" y="29319"/>
                  </a:lnTo>
                  <a:lnTo>
                    <a:pt x="2347728" y="50823"/>
                  </a:lnTo>
                  <a:lnTo>
                    <a:pt x="2383561" y="77377"/>
                  </a:lnTo>
                  <a:lnTo>
                    <a:pt x="2415244" y="108496"/>
                  </a:lnTo>
                  <a:lnTo>
                    <a:pt x="2442280" y="143690"/>
                  </a:lnTo>
                  <a:lnTo>
                    <a:pt x="2464173" y="182473"/>
                  </a:lnTo>
                  <a:lnTo>
                    <a:pt x="2480427" y="224355"/>
                  </a:lnTo>
                  <a:lnTo>
                    <a:pt x="2490543" y="268849"/>
                  </a:lnTo>
                  <a:lnTo>
                    <a:pt x="2494026" y="315467"/>
                  </a:lnTo>
                </a:path>
              </a:pathLst>
            </a:custGeom>
            <a:ln w="25400">
              <a:solidFill>
                <a:srgbClr val="BEBEBE"/>
              </a:solidFill>
            </a:ln>
          </p:spPr>
          <p:txBody>
            <a:bodyPr wrap="square" lIns="0" tIns="0" rIns="0" bIns="0" rtlCol="0"/>
            <a:lstStyle/>
            <a:p>
              <a:endParaRPr/>
            </a:p>
          </p:txBody>
        </p:sp>
        <p:sp>
          <p:nvSpPr>
            <p:cNvPr id="15" name="object 15"/>
            <p:cNvSpPr/>
            <p:nvPr/>
          </p:nvSpPr>
          <p:spPr>
            <a:xfrm>
              <a:off x="2882646" y="1761744"/>
              <a:ext cx="1771650" cy="646430"/>
            </a:xfrm>
            <a:custGeom>
              <a:avLst/>
              <a:gdLst/>
              <a:ahLst/>
              <a:cxnLst/>
              <a:rect l="l" t="t" r="r" b="b"/>
              <a:pathLst>
                <a:path w="1771650" h="646430">
                  <a:moveTo>
                    <a:pt x="1771650" y="0"/>
                  </a:moveTo>
                  <a:lnTo>
                    <a:pt x="0" y="0"/>
                  </a:lnTo>
                  <a:lnTo>
                    <a:pt x="0" y="646176"/>
                  </a:lnTo>
                  <a:lnTo>
                    <a:pt x="1771650" y="646176"/>
                  </a:lnTo>
                  <a:lnTo>
                    <a:pt x="1771650" y="0"/>
                  </a:lnTo>
                  <a:close/>
                </a:path>
              </a:pathLst>
            </a:custGeom>
            <a:solidFill>
              <a:srgbClr val="FFFFFF"/>
            </a:solidFill>
          </p:spPr>
          <p:txBody>
            <a:bodyPr wrap="square" lIns="0" tIns="0" rIns="0" bIns="0" rtlCol="0"/>
            <a:lstStyle/>
            <a:p>
              <a:endParaRPr/>
            </a:p>
          </p:txBody>
        </p:sp>
      </p:grpSp>
      <p:sp>
        <p:nvSpPr>
          <p:cNvPr id="16" name="object 16"/>
          <p:cNvSpPr txBox="1"/>
          <p:nvPr/>
        </p:nvSpPr>
        <p:spPr>
          <a:xfrm>
            <a:off x="2980372" y="1788637"/>
            <a:ext cx="1575435" cy="574040"/>
          </a:xfrm>
          <a:prstGeom prst="rect">
            <a:avLst/>
          </a:prstGeom>
        </p:spPr>
        <p:txBody>
          <a:bodyPr vert="horz" wrap="square" lIns="0" tIns="12700" rIns="0" bIns="0" rtlCol="0">
            <a:spAutoFit/>
          </a:bodyPr>
          <a:lstStyle/>
          <a:p>
            <a:pPr marL="76200" marR="5080" indent="-64135">
              <a:lnSpc>
                <a:spcPct val="100000"/>
              </a:lnSpc>
              <a:spcBef>
                <a:spcPts val="100"/>
              </a:spcBef>
            </a:pPr>
            <a:r>
              <a:rPr sz="1800" b="1" dirty="0">
                <a:solidFill>
                  <a:srgbClr val="2D3334"/>
                </a:solidFill>
                <a:latin typeface="Arial"/>
                <a:cs typeface="Arial"/>
              </a:rPr>
              <a:t>N</a:t>
            </a:r>
            <a:r>
              <a:rPr sz="1800" b="1" spc="-5" dirty="0">
                <a:solidFill>
                  <a:srgbClr val="2D3334"/>
                </a:solidFill>
                <a:latin typeface="Arial"/>
                <a:cs typeface="Arial"/>
              </a:rPr>
              <a:t>O</a:t>
            </a:r>
            <a:r>
              <a:rPr sz="1800" b="1" dirty="0">
                <a:solidFill>
                  <a:srgbClr val="2D3334"/>
                </a:solidFill>
                <a:latin typeface="Arial"/>
                <a:cs typeface="Arial"/>
              </a:rPr>
              <a:t>NM</a:t>
            </a:r>
            <a:r>
              <a:rPr sz="1800" b="1" spc="-5" dirty="0">
                <a:solidFill>
                  <a:srgbClr val="2D3334"/>
                </a:solidFill>
                <a:latin typeface="Arial"/>
                <a:cs typeface="Arial"/>
              </a:rPr>
              <a:t>E</a:t>
            </a:r>
            <a:r>
              <a:rPr sz="1800" b="1" dirty="0">
                <a:solidFill>
                  <a:srgbClr val="2D3334"/>
                </a:solidFill>
                <a:latin typeface="Arial"/>
                <a:cs typeface="Arial"/>
              </a:rPr>
              <a:t>D</a:t>
            </a:r>
            <a:r>
              <a:rPr sz="1800" b="1" spc="-5" dirty="0">
                <a:solidFill>
                  <a:srgbClr val="2D3334"/>
                </a:solidFill>
                <a:latin typeface="Arial"/>
                <a:cs typeface="Arial"/>
              </a:rPr>
              <a:t>I</a:t>
            </a:r>
            <a:r>
              <a:rPr sz="1800" b="1" dirty="0">
                <a:solidFill>
                  <a:srgbClr val="2D3334"/>
                </a:solidFill>
                <a:latin typeface="Arial"/>
                <a:cs typeface="Arial"/>
              </a:rPr>
              <a:t>CAL  </a:t>
            </a:r>
            <a:r>
              <a:rPr sz="1800" b="1" spc="-5" dirty="0">
                <a:solidFill>
                  <a:srgbClr val="2D3334"/>
                </a:solidFill>
                <a:latin typeface="Arial"/>
                <a:cs typeface="Arial"/>
              </a:rPr>
              <a:t>PERSONNEL</a:t>
            </a:r>
            <a:endParaRPr sz="1800">
              <a:latin typeface="Arial"/>
              <a:cs typeface="Arial"/>
            </a:endParaRPr>
          </a:p>
        </p:txBody>
      </p:sp>
      <p:grpSp>
        <p:nvGrpSpPr>
          <p:cNvPr id="17" name="object 17"/>
          <p:cNvGrpSpPr/>
          <p:nvPr/>
        </p:nvGrpSpPr>
        <p:grpSpPr>
          <a:xfrm>
            <a:off x="2109216" y="1747266"/>
            <a:ext cx="7051675" cy="3519804"/>
            <a:chOff x="2109216" y="1747266"/>
            <a:chExt cx="7051675" cy="3519804"/>
          </a:xfrm>
        </p:grpSpPr>
        <p:pic>
          <p:nvPicPr>
            <p:cNvPr id="18" name="object 18"/>
            <p:cNvPicPr/>
            <p:nvPr/>
          </p:nvPicPr>
          <p:blipFill>
            <a:blip r:embed="rId4" cstate="print"/>
            <a:stretch>
              <a:fillRect/>
            </a:stretch>
          </p:blipFill>
          <p:spPr>
            <a:xfrm>
              <a:off x="7289292" y="2403348"/>
              <a:ext cx="1871471" cy="2863595"/>
            </a:xfrm>
            <a:prstGeom prst="rect">
              <a:avLst/>
            </a:prstGeom>
          </p:spPr>
        </p:pic>
        <p:pic>
          <p:nvPicPr>
            <p:cNvPr id="19" name="object 19"/>
            <p:cNvPicPr/>
            <p:nvPr/>
          </p:nvPicPr>
          <p:blipFill>
            <a:blip r:embed="rId5" cstate="print"/>
            <a:stretch>
              <a:fillRect/>
            </a:stretch>
          </p:blipFill>
          <p:spPr>
            <a:xfrm>
              <a:off x="2109216" y="2403348"/>
              <a:ext cx="1546859" cy="2367533"/>
            </a:xfrm>
            <a:prstGeom prst="rect">
              <a:avLst/>
            </a:prstGeom>
          </p:spPr>
        </p:pic>
        <p:sp>
          <p:nvSpPr>
            <p:cNvPr id="20" name="object 20"/>
            <p:cNvSpPr/>
            <p:nvPr/>
          </p:nvSpPr>
          <p:spPr>
            <a:xfrm>
              <a:off x="6224397" y="2022729"/>
              <a:ext cx="2494280" cy="316230"/>
            </a:xfrm>
            <a:custGeom>
              <a:avLst/>
              <a:gdLst/>
              <a:ahLst/>
              <a:cxnLst/>
              <a:rect l="l" t="t" r="r" b="b"/>
              <a:pathLst>
                <a:path w="2494279" h="316230">
                  <a:moveTo>
                    <a:pt x="0" y="316229"/>
                  </a:moveTo>
                  <a:lnTo>
                    <a:pt x="3490" y="269499"/>
                  </a:lnTo>
                  <a:lnTo>
                    <a:pt x="13631" y="224898"/>
                  </a:lnTo>
                  <a:lnTo>
                    <a:pt x="29923" y="182914"/>
                  </a:lnTo>
                  <a:lnTo>
                    <a:pt x="51869" y="144038"/>
                  </a:lnTo>
                  <a:lnTo>
                    <a:pt x="78970" y="108759"/>
                  </a:lnTo>
                  <a:lnTo>
                    <a:pt x="110729" y="77565"/>
                  </a:lnTo>
                  <a:lnTo>
                    <a:pt x="146648" y="50946"/>
                  </a:lnTo>
                  <a:lnTo>
                    <a:pt x="186228" y="29390"/>
                  </a:lnTo>
                  <a:lnTo>
                    <a:pt x="228971" y="13388"/>
                  </a:lnTo>
                  <a:lnTo>
                    <a:pt x="274381" y="3428"/>
                  </a:lnTo>
                  <a:lnTo>
                    <a:pt x="321957" y="0"/>
                  </a:lnTo>
                  <a:lnTo>
                    <a:pt x="2172068" y="0"/>
                  </a:lnTo>
                  <a:lnTo>
                    <a:pt x="2219644" y="3428"/>
                  </a:lnTo>
                  <a:lnTo>
                    <a:pt x="2265054" y="13388"/>
                  </a:lnTo>
                  <a:lnTo>
                    <a:pt x="2307797" y="29390"/>
                  </a:lnTo>
                  <a:lnTo>
                    <a:pt x="2347377" y="50946"/>
                  </a:lnTo>
                  <a:lnTo>
                    <a:pt x="2383296" y="77565"/>
                  </a:lnTo>
                  <a:lnTo>
                    <a:pt x="2415055" y="108759"/>
                  </a:lnTo>
                  <a:lnTo>
                    <a:pt x="2442156" y="144038"/>
                  </a:lnTo>
                  <a:lnTo>
                    <a:pt x="2464102" y="182914"/>
                  </a:lnTo>
                  <a:lnTo>
                    <a:pt x="2480394" y="224898"/>
                  </a:lnTo>
                  <a:lnTo>
                    <a:pt x="2490535" y="269499"/>
                  </a:lnTo>
                  <a:lnTo>
                    <a:pt x="2494026" y="316229"/>
                  </a:lnTo>
                </a:path>
              </a:pathLst>
            </a:custGeom>
            <a:ln w="25400">
              <a:solidFill>
                <a:srgbClr val="BEBEBE"/>
              </a:solidFill>
            </a:ln>
          </p:spPr>
          <p:txBody>
            <a:bodyPr wrap="square" lIns="0" tIns="0" rIns="0" bIns="0" rtlCol="0"/>
            <a:lstStyle/>
            <a:p>
              <a:endParaRPr/>
            </a:p>
          </p:txBody>
        </p:sp>
        <p:sp>
          <p:nvSpPr>
            <p:cNvPr id="21" name="object 21"/>
            <p:cNvSpPr/>
            <p:nvPr/>
          </p:nvSpPr>
          <p:spPr>
            <a:xfrm>
              <a:off x="6685787" y="1747266"/>
              <a:ext cx="1634489" cy="591820"/>
            </a:xfrm>
            <a:custGeom>
              <a:avLst/>
              <a:gdLst/>
              <a:ahLst/>
              <a:cxnLst/>
              <a:rect l="l" t="t" r="r" b="b"/>
              <a:pathLst>
                <a:path w="1634490" h="591819">
                  <a:moveTo>
                    <a:pt x="1634490" y="0"/>
                  </a:moveTo>
                  <a:lnTo>
                    <a:pt x="0" y="0"/>
                  </a:lnTo>
                  <a:lnTo>
                    <a:pt x="0" y="591312"/>
                  </a:lnTo>
                  <a:lnTo>
                    <a:pt x="1634490" y="591312"/>
                  </a:lnTo>
                  <a:lnTo>
                    <a:pt x="1634490" y="0"/>
                  </a:lnTo>
                  <a:close/>
                </a:path>
              </a:pathLst>
            </a:custGeom>
            <a:solidFill>
              <a:srgbClr val="FFFFFF"/>
            </a:solidFill>
          </p:spPr>
          <p:txBody>
            <a:bodyPr wrap="square" lIns="0" tIns="0" rIns="0" bIns="0" rtlCol="0"/>
            <a:lstStyle/>
            <a:p>
              <a:endParaRPr/>
            </a:p>
          </p:txBody>
        </p:sp>
      </p:grpSp>
      <p:sp>
        <p:nvSpPr>
          <p:cNvPr id="22" name="object 22"/>
          <p:cNvSpPr txBox="1"/>
          <p:nvPr/>
        </p:nvSpPr>
        <p:spPr>
          <a:xfrm>
            <a:off x="6778577" y="1746848"/>
            <a:ext cx="1449070" cy="546735"/>
          </a:xfrm>
          <a:prstGeom prst="rect">
            <a:avLst/>
          </a:prstGeom>
        </p:spPr>
        <p:txBody>
          <a:bodyPr vert="horz" wrap="square" lIns="0" tIns="43815" rIns="0" bIns="0" rtlCol="0">
            <a:spAutoFit/>
          </a:bodyPr>
          <a:lstStyle/>
          <a:p>
            <a:pPr marL="12700" marR="5080" indent="189865">
              <a:lnSpc>
                <a:spcPts val="1939"/>
              </a:lnSpc>
              <a:spcBef>
                <a:spcPts val="345"/>
              </a:spcBef>
            </a:pPr>
            <a:r>
              <a:rPr sz="1800" b="1" spc="-5" dirty="0">
                <a:solidFill>
                  <a:srgbClr val="2D3334"/>
                </a:solidFill>
                <a:latin typeface="Arial"/>
                <a:cs typeface="Arial"/>
              </a:rPr>
              <a:t>MEDICAL </a:t>
            </a:r>
            <a:r>
              <a:rPr sz="1800" b="1" dirty="0">
                <a:solidFill>
                  <a:srgbClr val="2D3334"/>
                </a:solidFill>
                <a:latin typeface="Arial"/>
                <a:cs typeface="Arial"/>
              </a:rPr>
              <a:t> PERS</a:t>
            </a:r>
            <a:r>
              <a:rPr sz="1800" b="1" spc="-5" dirty="0">
                <a:solidFill>
                  <a:srgbClr val="2D3334"/>
                </a:solidFill>
                <a:latin typeface="Arial"/>
                <a:cs typeface="Arial"/>
              </a:rPr>
              <a:t>O</a:t>
            </a:r>
            <a:r>
              <a:rPr sz="1800" b="1" dirty="0">
                <a:solidFill>
                  <a:srgbClr val="2D3334"/>
                </a:solidFill>
                <a:latin typeface="Arial"/>
                <a:cs typeface="Arial"/>
              </a:rPr>
              <a:t>NNEL</a:t>
            </a:r>
            <a:endParaRPr sz="1800">
              <a:latin typeface="Arial"/>
              <a:cs typeface="Arial"/>
            </a:endParaRPr>
          </a:p>
        </p:txBody>
      </p:sp>
      <p:sp>
        <p:nvSpPr>
          <p:cNvPr id="23" name="object 23"/>
          <p:cNvSpPr txBox="1"/>
          <p:nvPr/>
        </p:nvSpPr>
        <p:spPr>
          <a:xfrm>
            <a:off x="3852412" y="5375644"/>
            <a:ext cx="5237480" cy="852805"/>
          </a:xfrm>
          <a:prstGeom prst="rect">
            <a:avLst/>
          </a:prstGeom>
        </p:spPr>
        <p:txBody>
          <a:bodyPr vert="horz" wrap="square" lIns="0" tIns="12700" rIns="0" bIns="0" rtlCol="0">
            <a:spAutoFit/>
          </a:bodyPr>
          <a:lstStyle/>
          <a:p>
            <a:pPr marL="3483610">
              <a:lnSpc>
                <a:spcPct val="100000"/>
              </a:lnSpc>
              <a:spcBef>
                <a:spcPts val="100"/>
              </a:spcBef>
            </a:pPr>
            <a:r>
              <a:rPr sz="1800" b="1" spc="-5" dirty="0">
                <a:solidFill>
                  <a:srgbClr val="CD9146"/>
                </a:solidFill>
                <a:latin typeface="Arial"/>
                <a:cs typeface="Arial"/>
              </a:rPr>
              <a:t>YOU</a:t>
            </a:r>
            <a:r>
              <a:rPr sz="1800" b="1" spc="-45" dirty="0">
                <a:solidFill>
                  <a:srgbClr val="CD9146"/>
                </a:solidFill>
                <a:latin typeface="Arial"/>
                <a:cs typeface="Arial"/>
              </a:rPr>
              <a:t> </a:t>
            </a:r>
            <a:r>
              <a:rPr sz="1800" b="1" dirty="0">
                <a:solidFill>
                  <a:srgbClr val="CD9146"/>
                </a:solidFill>
                <a:latin typeface="Arial"/>
                <a:cs typeface="Arial"/>
              </a:rPr>
              <a:t>ARE</a:t>
            </a:r>
            <a:r>
              <a:rPr sz="1800" b="1" spc="-40" dirty="0">
                <a:solidFill>
                  <a:srgbClr val="CD9146"/>
                </a:solidFill>
                <a:latin typeface="Arial"/>
                <a:cs typeface="Arial"/>
              </a:rPr>
              <a:t> </a:t>
            </a:r>
            <a:r>
              <a:rPr sz="1800" b="1" spc="-5" dirty="0">
                <a:solidFill>
                  <a:srgbClr val="CD9146"/>
                </a:solidFill>
                <a:latin typeface="Arial"/>
                <a:cs typeface="Arial"/>
              </a:rPr>
              <a:t>HERE</a:t>
            </a:r>
            <a:endParaRPr sz="1800">
              <a:latin typeface="Arial"/>
              <a:cs typeface="Arial"/>
            </a:endParaRPr>
          </a:p>
          <a:p>
            <a:pPr>
              <a:lnSpc>
                <a:spcPct val="100000"/>
              </a:lnSpc>
              <a:spcBef>
                <a:spcPts val="5"/>
              </a:spcBef>
            </a:pPr>
            <a:endParaRPr sz="1900">
              <a:latin typeface="Arial"/>
              <a:cs typeface="Arial"/>
            </a:endParaRPr>
          </a:p>
          <a:p>
            <a:pPr marL="12700">
              <a:lnSpc>
                <a:spcPct val="100000"/>
              </a:lnSpc>
            </a:pPr>
            <a:r>
              <a:rPr sz="1800" b="1" spc="-5" dirty="0">
                <a:solidFill>
                  <a:srgbClr val="585858"/>
                </a:solidFill>
                <a:latin typeface="Arial"/>
                <a:cs typeface="Arial"/>
              </a:rPr>
              <a:t>STANDARDIZED</a:t>
            </a:r>
            <a:r>
              <a:rPr sz="1800" b="1" spc="-15" dirty="0">
                <a:solidFill>
                  <a:srgbClr val="585858"/>
                </a:solidFill>
                <a:latin typeface="Arial"/>
                <a:cs typeface="Arial"/>
              </a:rPr>
              <a:t> </a:t>
            </a:r>
            <a:r>
              <a:rPr sz="1800" b="1" spc="-5" dirty="0">
                <a:solidFill>
                  <a:srgbClr val="585858"/>
                </a:solidFill>
                <a:latin typeface="Arial"/>
                <a:cs typeface="Arial"/>
              </a:rPr>
              <a:t>JOINT CURRICULUM</a:t>
            </a:r>
            <a:endParaRPr sz="1800">
              <a:latin typeface="Arial"/>
              <a:cs typeface="Arial"/>
            </a:endParaRPr>
          </a:p>
        </p:txBody>
      </p:sp>
      <p:grpSp>
        <p:nvGrpSpPr>
          <p:cNvPr id="24" name="object 24"/>
          <p:cNvGrpSpPr/>
          <p:nvPr/>
        </p:nvGrpSpPr>
        <p:grpSpPr>
          <a:xfrm>
            <a:off x="3838955" y="2381250"/>
            <a:ext cx="4481830" cy="2997835"/>
            <a:chOff x="3838955" y="2381250"/>
            <a:chExt cx="4481830" cy="2997835"/>
          </a:xfrm>
        </p:grpSpPr>
        <p:sp>
          <p:nvSpPr>
            <p:cNvPr id="25" name="object 25"/>
            <p:cNvSpPr/>
            <p:nvPr/>
          </p:nvSpPr>
          <p:spPr>
            <a:xfrm>
              <a:off x="8102346" y="5263895"/>
              <a:ext cx="218440" cy="115570"/>
            </a:xfrm>
            <a:custGeom>
              <a:avLst/>
              <a:gdLst/>
              <a:ahLst/>
              <a:cxnLst/>
              <a:rect l="l" t="t" r="r" b="b"/>
              <a:pathLst>
                <a:path w="218440" h="115570">
                  <a:moveTo>
                    <a:pt x="108965" y="0"/>
                  </a:moveTo>
                  <a:lnTo>
                    <a:pt x="0" y="115061"/>
                  </a:lnTo>
                  <a:lnTo>
                    <a:pt x="217931" y="115061"/>
                  </a:lnTo>
                  <a:lnTo>
                    <a:pt x="108965" y="0"/>
                  </a:lnTo>
                  <a:close/>
                </a:path>
              </a:pathLst>
            </a:custGeom>
            <a:solidFill>
              <a:srgbClr val="CD9146"/>
            </a:solidFill>
          </p:spPr>
          <p:txBody>
            <a:bodyPr wrap="square" lIns="0" tIns="0" rIns="0" bIns="0" rtlCol="0"/>
            <a:lstStyle/>
            <a:p>
              <a:endParaRPr/>
            </a:p>
          </p:txBody>
        </p:sp>
        <p:pic>
          <p:nvPicPr>
            <p:cNvPr id="26" name="object 26"/>
            <p:cNvPicPr/>
            <p:nvPr/>
          </p:nvPicPr>
          <p:blipFill>
            <a:blip r:embed="rId6" cstate="print"/>
            <a:stretch>
              <a:fillRect/>
            </a:stretch>
          </p:blipFill>
          <p:spPr>
            <a:xfrm>
              <a:off x="3838955" y="2403348"/>
              <a:ext cx="1546859" cy="2367533"/>
            </a:xfrm>
            <a:prstGeom prst="rect">
              <a:avLst/>
            </a:prstGeom>
          </p:spPr>
        </p:pic>
        <p:pic>
          <p:nvPicPr>
            <p:cNvPr id="27" name="object 27"/>
            <p:cNvPicPr/>
            <p:nvPr/>
          </p:nvPicPr>
          <p:blipFill>
            <a:blip r:embed="rId7" cstate="print"/>
            <a:stretch>
              <a:fillRect/>
            </a:stretch>
          </p:blipFill>
          <p:spPr>
            <a:xfrm>
              <a:off x="5559551" y="2381250"/>
              <a:ext cx="1568195" cy="2399537"/>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7965" rIns="0" bIns="0" rtlCol="0">
            <a:spAutoFit/>
          </a:bodyPr>
          <a:lstStyle/>
          <a:p>
            <a:pPr marL="12700">
              <a:lnSpc>
                <a:spcPct val="100000"/>
              </a:lnSpc>
              <a:spcBef>
                <a:spcPts val="95"/>
              </a:spcBef>
            </a:pPr>
            <a:r>
              <a:rPr spc="-5" dirty="0"/>
              <a:t>Module</a:t>
            </a:r>
            <a:r>
              <a:rPr spc="-40" dirty="0"/>
              <a:t> </a:t>
            </a:r>
            <a:r>
              <a:rPr spc="-5" dirty="0"/>
              <a:t>23:</a:t>
            </a:r>
            <a:r>
              <a:rPr spc="-45" dirty="0"/>
              <a:t> </a:t>
            </a:r>
            <a:r>
              <a:rPr spc="-5" dirty="0"/>
              <a:t>Documentation</a:t>
            </a:r>
          </a:p>
        </p:txBody>
      </p:sp>
      <p:sp>
        <p:nvSpPr>
          <p:cNvPr id="3" name="object 3"/>
          <p:cNvSpPr txBox="1"/>
          <p:nvPr/>
        </p:nvSpPr>
        <p:spPr>
          <a:xfrm>
            <a:off x="9408142" y="6569033"/>
            <a:ext cx="2019300" cy="185420"/>
          </a:xfrm>
          <a:prstGeom prst="rect">
            <a:avLst/>
          </a:prstGeom>
        </p:spPr>
        <p:txBody>
          <a:bodyPr vert="horz" wrap="square" lIns="0" tIns="12700" rIns="0" bIns="0" rtlCol="0">
            <a:spAutoFit/>
          </a:bodyPr>
          <a:lstStyle/>
          <a:p>
            <a:pPr marL="12700">
              <a:lnSpc>
                <a:spcPct val="100000"/>
              </a:lnSpc>
              <a:spcBef>
                <a:spcPts val="100"/>
              </a:spcBef>
            </a:pPr>
            <a:r>
              <a:rPr sz="1050" spc="-5" dirty="0">
                <a:solidFill>
                  <a:srgbClr val="CD9146"/>
                </a:solidFill>
                <a:latin typeface="Arial MT"/>
                <a:cs typeface="Arial MT"/>
              </a:rPr>
              <a:t>#TCCC-CPP-PPT-23</a:t>
            </a:r>
            <a:r>
              <a:rPr sz="1050" spc="285" dirty="0">
                <a:solidFill>
                  <a:srgbClr val="CD9146"/>
                </a:solidFill>
                <a:latin typeface="Arial MT"/>
                <a:cs typeface="Arial MT"/>
              </a:rPr>
              <a:t> </a:t>
            </a:r>
            <a:r>
              <a:rPr sz="1050" spc="-5" dirty="0">
                <a:solidFill>
                  <a:srgbClr val="CD9146"/>
                </a:solidFill>
                <a:latin typeface="Arial MT"/>
                <a:cs typeface="Arial MT"/>
              </a:rPr>
              <a:t>08 AUG</a:t>
            </a:r>
            <a:r>
              <a:rPr sz="1050" spc="-15" dirty="0">
                <a:solidFill>
                  <a:srgbClr val="CD9146"/>
                </a:solidFill>
                <a:latin typeface="Arial MT"/>
                <a:cs typeface="Arial MT"/>
              </a:rPr>
              <a:t> </a:t>
            </a:r>
            <a:r>
              <a:rPr sz="1050" spc="-5" dirty="0">
                <a:solidFill>
                  <a:srgbClr val="CD9146"/>
                </a:solidFill>
                <a:latin typeface="Arial MT"/>
                <a:cs typeface="Arial MT"/>
              </a:rPr>
              <a:t>23</a:t>
            </a:r>
            <a:endParaRPr sz="1050">
              <a:latin typeface="Arial MT"/>
              <a:cs typeface="Arial MT"/>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p:nvPr/>
        </p:nvSpPr>
        <p:spPr>
          <a:xfrm>
            <a:off x="3366087" y="2539403"/>
            <a:ext cx="5915025" cy="665480"/>
          </a:xfrm>
          <a:prstGeom prst="rect">
            <a:avLst/>
          </a:prstGeom>
        </p:spPr>
        <p:txBody>
          <a:bodyPr vert="horz" wrap="square" lIns="0" tIns="12065" rIns="0" bIns="0" rtlCol="0">
            <a:spAutoFit/>
          </a:bodyPr>
          <a:lstStyle/>
          <a:p>
            <a:pPr marL="12700" marR="5080">
              <a:lnSpc>
                <a:spcPct val="100000"/>
              </a:lnSpc>
              <a:spcBef>
                <a:spcPts val="95"/>
              </a:spcBef>
            </a:pPr>
            <a:r>
              <a:rPr sz="1400" spc="-5" dirty="0">
                <a:latin typeface="Arial MT"/>
                <a:cs typeface="Arial MT"/>
              </a:rPr>
              <a:t>Identify how to document casualty information on the DD Form 1380 </a:t>
            </a:r>
            <a:r>
              <a:rPr sz="1400" spc="-10" dirty="0">
                <a:latin typeface="Arial MT"/>
                <a:cs typeface="Arial MT"/>
              </a:rPr>
              <a:t>TCCC </a:t>
            </a:r>
            <a:r>
              <a:rPr sz="1400" spc="-375" dirty="0">
                <a:latin typeface="Arial MT"/>
                <a:cs typeface="Arial MT"/>
              </a:rPr>
              <a:t> </a:t>
            </a:r>
            <a:r>
              <a:rPr sz="1400" spc="-5" dirty="0">
                <a:latin typeface="Arial MT"/>
                <a:cs typeface="Arial MT"/>
              </a:rPr>
              <a:t>Card and the proper placement of that card on the casualty, in accordance </a:t>
            </a:r>
            <a:r>
              <a:rPr sz="1400" dirty="0">
                <a:latin typeface="Arial MT"/>
                <a:cs typeface="Arial MT"/>
              </a:rPr>
              <a:t> </a:t>
            </a:r>
            <a:r>
              <a:rPr sz="1400" spc="-5" dirty="0">
                <a:latin typeface="Arial MT"/>
                <a:cs typeface="Arial MT"/>
              </a:rPr>
              <a:t>with</a:t>
            </a:r>
            <a:r>
              <a:rPr sz="1400" spc="-10" dirty="0">
                <a:latin typeface="Arial MT"/>
                <a:cs typeface="Arial MT"/>
              </a:rPr>
              <a:t> </a:t>
            </a:r>
            <a:r>
              <a:rPr sz="1400" spc="-5" dirty="0">
                <a:latin typeface="Arial MT"/>
                <a:cs typeface="Arial MT"/>
              </a:rPr>
              <a:t>DHA-PI</a:t>
            </a:r>
            <a:r>
              <a:rPr sz="1400" spc="15" dirty="0">
                <a:latin typeface="Arial MT"/>
                <a:cs typeface="Arial MT"/>
              </a:rPr>
              <a:t> </a:t>
            </a:r>
            <a:r>
              <a:rPr sz="1400" spc="-5" dirty="0">
                <a:latin typeface="Arial MT"/>
                <a:cs typeface="Arial MT"/>
              </a:rPr>
              <a:t>6040.01.</a:t>
            </a:r>
            <a:endParaRPr sz="1400">
              <a:latin typeface="Arial MT"/>
              <a:cs typeface="Arial MT"/>
            </a:endParaRPr>
          </a:p>
        </p:txBody>
      </p:sp>
      <p:sp>
        <p:nvSpPr>
          <p:cNvPr id="6" name="object 6"/>
          <p:cNvSpPr txBox="1"/>
          <p:nvPr/>
        </p:nvSpPr>
        <p:spPr>
          <a:xfrm>
            <a:off x="3366087" y="3331968"/>
            <a:ext cx="5918200" cy="1397000"/>
          </a:xfrm>
          <a:prstGeom prst="rect">
            <a:avLst/>
          </a:prstGeom>
        </p:spPr>
        <p:txBody>
          <a:bodyPr vert="horz" wrap="square" lIns="0" tIns="12065" rIns="0" bIns="0" rtlCol="0">
            <a:spAutoFit/>
          </a:bodyPr>
          <a:lstStyle/>
          <a:p>
            <a:pPr marL="12700" marR="344170">
              <a:lnSpc>
                <a:spcPct val="100000"/>
              </a:lnSpc>
              <a:spcBef>
                <a:spcPts val="95"/>
              </a:spcBef>
            </a:pPr>
            <a:r>
              <a:rPr sz="1400" spc="-5" dirty="0">
                <a:latin typeface="Arial MT"/>
                <a:cs typeface="Arial MT"/>
              </a:rPr>
              <a:t>Demonstrate the proper documentation of care on a trauma casualty in </a:t>
            </a:r>
            <a:r>
              <a:rPr sz="1400" spc="-375" dirty="0">
                <a:latin typeface="Arial MT"/>
                <a:cs typeface="Arial MT"/>
              </a:rPr>
              <a:t> </a:t>
            </a:r>
            <a:r>
              <a:rPr sz="1400" spc="-5" dirty="0">
                <a:latin typeface="Arial MT"/>
                <a:cs typeface="Arial MT"/>
              </a:rPr>
              <a:t>Tactical</a:t>
            </a:r>
            <a:r>
              <a:rPr sz="1400" spc="-25" dirty="0">
                <a:latin typeface="Arial MT"/>
                <a:cs typeface="Arial MT"/>
              </a:rPr>
              <a:t> </a:t>
            </a:r>
            <a:r>
              <a:rPr sz="1400" spc="-5" dirty="0">
                <a:latin typeface="Arial MT"/>
                <a:cs typeface="Arial MT"/>
              </a:rPr>
              <a:t>Field</a:t>
            </a:r>
            <a:r>
              <a:rPr sz="1400" spc="-15" dirty="0">
                <a:latin typeface="Arial MT"/>
                <a:cs typeface="Arial MT"/>
              </a:rPr>
              <a:t> </a:t>
            </a:r>
            <a:r>
              <a:rPr sz="1400" spc="-5" dirty="0">
                <a:latin typeface="Arial MT"/>
                <a:cs typeface="Arial MT"/>
              </a:rPr>
              <a:t>Care.</a:t>
            </a:r>
            <a:endParaRPr sz="1400">
              <a:latin typeface="Arial MT"/>
              <a:cs typeface="Arial MT"/>
            </a:endParaRPr>
          </a:p>
          <a:p>
            <a:pPr marL="12700" marR="5080">
              <a:lnSpc>
                <a:spcPct val="100000"/>
              </a:lnSpc>
              <a:spcBef>
                <a:spcPts val="1200"/>
              </a:spcBef>
            </a:pPr>
            <a:r>
              <a:rPr sz="1400" spc="-5" dirty="0">
                <a:latin typeface="Arial MT"/>
                <a:cs typeface="Arial MT"/>
              </a:rPr>
              <a:t>Describe the importance and information considerations of a Casualty After </a:t>
            </a:r>
            <a:r>
              <a:rPr sz="1400" spc="-375" dirty="0">
                <a:latin typeface="Arial MT"/>
                <a:cs typeface="Arial MT"/>
              </a:rPr>
              <a:t> </a:t>
            </a:r>
            <a:r>
              <a:rPr sz="1400" spc="-5" dirty="0">
                <a:latin typeface="Arial MT"/>
                <a:cs typeface="Arial MT"/>
              </a:rPr>
              <a:t>Action</a:t>
            </a:r>
            <a:r>
              <a:rPr sz="1400" spc="-10" dirty="0">
                <a:latin typeface="Arial MT"/>
                <a:cs typeface="Arial MT"/>
              </a:rPr>
              <a:t> </a:t>
            </a:r>
            <a:r>
              <a:rPr sz="1400" spc="-5" dirty="0">
                <a:latin typeface="Arial MT"/>
                <a:cs typeface="Arial MT"/>
              </a:rPr>
              <a:t>Report</a:t>
            </a:r>
            <a:r>
              <a:rPr sz="1400" spc="-25" dirty="0">
                <a:latin typeface="Arial MT"/>
                <a:cs typeface="Arial MT"/>
              </a:rPr>
              <a:t> </a:t>
            </a:r>
            <a:r>
              <a:rPr sz="1400" spc="-5" dirty="0">
                <a:latin typeface="Arial MT"/>
                <a:cs typeface="Arial MT"/>
              </a:rPr>
              <a:t>submission.</a:t>
            </a:r>
            <a:endParaRPr sz="1400">
              <a:latin typeface="Arial MT"/>
              <a:cs typeface="Arial MT"/>
            </a:endParaRPr>
          </a:p>
          <a:p>
            <a:pPr marL="12700">
              <a:lnSpc>
                <a:spcPct val="100000"/>
              </a:lnSpc>
              <a:spcBef>
                <a:spcPts val="1200"/>
              </a:spcBef>
            </a:pPr>
            <a:r>
              <a:rPr sz="1400" spc="-5" dirty="0">
                <a:solidFill>
                  <a:srgbClr val="0D0D0D"/>
                </a:solidFill>
                <a:latin typeface="Arial MT"/>
                <a:cs typeface="Arial MT"/>
              </a:rPr>
              <a:t>Demonstrate</a:t>
            </a:r>
            <a:r>
              <a:rPr sz="1400" spc="-20" dirty="0">
                <a:solidFill>
                  <a:srgbClr val="0D0D0D"/>
                </a:solidFill>
                <a:latin typeface="Arial MT"/>
                <a:cs typeface="Arial MT"/>
              </a:rPr>
              <a:t> </a:t>
            </a:r>
            <a:r>
              <a:rPr sz="1400" spc="-5" dirty="0">
                <a:solidFill>
                  <a:srgbClr val="0D0D0D"/>
                </a:solidFill>
                <a:latin typeface="Arial MT"/>
                <a:cs typeface="Arial MT"/>
              </a:rPr>
              <a:t>completion</a:t>
            </a:r>
            <a:r>
              <a:rPr sz="1400" spc="-25" dirty="0">
                <a:solidFill>
                  <a:srgbClr val="0D0D0D"/>
                </a:solidFill>
                <a:latin typeface="Arial MT"/>
                <a:cs typeface="Arial MT"/>
              </a:rPr>
              <a:t> </a:t>
            </a:r>
            <a:r>
              <a:rPr sz="1400" spc="-5" dirty="0">
                <a:solidFill>
                  <a:srgbClr val="0D0D0D"/>
                </a:solidFill>
                <a:latin typeface="Arial MT"/>
                <a:cs typeface="Arial MT"/>
              </a:rPr>
              <a:t>of</a:t>
            </a:r>
            <a:r>
              <a:rPr sz="1400" dirty="0">
                <a:solidFill>
                  <a:srgbClr val="0D0D0D"/>
                </a:solidFill>
                <a:latin typeface="Arial MT"/>
                <a:cs typeface="Arial MT"/>
              </a:rPr>
              <a:t> </a:t>
            </a:r>
            <a:r>
              <a:rPr sz="1400" spc="-5" dirty="0">
                <a:solidFill>
                  <a:srgbClr val="0D0D0D"/>
                </a:solidFill>
                <a:latin typeface="Arial MT"/>
                <a:cs typeface="Arial MT"/>
              </a:rPr>
              <a:t>a</a:t>
            </a:r>
            <a:r>
              <a:rPr sz="1400" spc="5" dirty="0">
                <a:solidFill>
                  <a:srgbClr val="0D0D0D"/>
                </a:solidFill>
                <a:latin typeface="Arial MT"/>
                <a:cs typeface="Arial MT"/>
              </a:rPr>
              <a:t> </a:t>
            </a:r>
            <a:r>
              <a:rPr sz="1400" spc="-5" dirty="0">
                <a:solidFill>
                  <a:srgbClr val="0D0D0D"/>
                </a:solidFill>
                <a:latin typeface="Arial MT"/>
                <a:cs typeface="Arial MT"/>
              </a:rPr>
              <a:t>Casualty</a:t>
            </a:r>
            <a:r>
              <a:rPr sz="1400" spc="-20" dirty="0">
                <a:solidFill>
                  <a:srgbClr val="0D0D0D"/>
                </a:solidFill>
                <a:latin typeface="Arial MT"/>
                <a:cs typeface="Arial MT"/>
              </a:rPr>
              <a:t> </a:t>
            </a:r>
            <a:r>
              <a:rPr sz="1400" spc="-5" dirty="0">
                <a:solidFill>
                  <a:srgbClr val="0D0D0D"/>
                </a:solidFill>
                <a:latin typeface="Arial MT"/>
                <a:cs typeface="Arial MT"/>
              </a:rPr>
              <a:t>After</a:t>
            </a:r>
            <a:r>
              <a:rPr sz="1400" dirty="0">
                <a:solidFill>
                  <a:srgbClr val="0D0D0D"/>
                </a:solidFill>
                <a:latin typeface="Arial MT"/>
                <a:cs typeface="Arial MT"/>
              </a:rPr>
              <a:t> </a:t>
            </a:r>
            <a:r>
              <a:rPr sz="1400" spc="-5" dirty="0">
                <a:solidFill>
                  <a:srgbClr val="0D0D0D"/>
                </a:solidFill>
                <a:latin typeface="Arial MT"/>
                <a:cs typeface="Arial MT"/>
              </a:rPr>
              <a:t>Action Report</a:t>
            </a:r>
            <a:r>
              <a:rPr sz="1400" spc="-5" dirty="0">
                <a:latin typeface="Arial MT"/>
                <a:cs typeface="Arial MT"/>
              </a:rPr>
              <a:t>.</a:t>
            </a:r>
            <a:endParaRPr sz="1400">
              <a:latin typeface="Arial MT"/>
              <a:cs typeface="Arial MT"/>
            </a:endParaRPr>
          </a:p>
        </p:txBody>
      </p:sp>
      <p:sp>
        <p:nvSpPr>
          <p:cNvPr id="7" name="object 7"/>
          <p:cNvSpPr txBox="1"/>
          <p:nvPr/>
        </p:nvSpPr>
        <p:spPr>
          <a:xfrm>
            <a:off x="11724370" y="6548518"/>
            <a:ext cx="110489"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Arial MT"/>
                <a:cs typeface="Arial MT"/>
              </a:rPr>
              <a:t>3</a:t>
            </a:r>
            <a:endParaRPr sz="1200">
              <a:latin typeface="Arial MT"/>
              <a:cs typeface="Arial MT"/>
            </a:endParaRPr>
          </a:p>
        </p:txBody>
      </p:sp>
      <p:sp>
        <p:nvSpPr>
          <p:cNvPr id="8" name="object 8"/>
          <p:cNvSpPr/>
          <p:nvPr/>
        </p:nvSpPr>
        <p:spPr>
          <a:xfrm>
            <a:off x="2160270" y="1583441"/>
            <a:ext cx="7929880" cy="4255135"/>
          </a:xfrm>
          <a:custGeom>
            <a:avLst/>
            <a:gdLst/>
            <a:ahLst/>
            <a:cxnLst/>
            <a:rect l="l" t="t" r="r" b="b"/>
            <a:pathLst>
              <a:path w="7929880" h="4255135">
                <a:moveTo>
                  <a:pt x="0" y="135940"/>
                </a:moveTo>
                <a:lnTo>
                  <a:pt x="6931" y="92971"/>
                </a:lnTo>
                <a:lnTo>
                  <a:pt x="26231" y="55654"/>
                </a:lnTo>
                <a:lnTo>
                  <a:pt x="55659" y="26227"/>
                </a:lnTo>
                <a:lnTo>
                  <a:pt x="92976" y="6929"/>
                </a:lnTo>
                <a:lnTo>
                  <a:pt x="135940" y="0"/>
                </a:lnTo>
                <a:lnTo>
                  <a:pt x="7793431" y="0"/>
                </a:lnTo>
                <a:lnTo>
                  <a:pt x="7836400" y="6929"/>
                </a:lnTo>
                <a:lnTo>
                  <a:pt x="7873717" y="26227"/>
                </a:lnTo>
                <a:lnTo>
                  <a:pt x="7903144" y="55654"/>
                </a:lnTo>
                <a:lnTo>
                  <a:pt x="7922442" y="92971"/>
                </a:lnTo>
                <a:lnTo>
                  <a:pt x="7929372" y="135940"/>
                </a:lnTo>
                <a:lnTo>
                  <a:pt x="7929372" y="4119054"/>
                </a:lnTo>
                <a:lnTo>
                  <a:pt x="7922442" y="4162025"/>
                </a:lnTo>
                <a:lnTo>
                  <a:pt x="7903144" y="4199345"/>
                </a:lnTo>
                <a:lnTo>
                  <a:pt x="7873717" y="4228776"/>
                </a:lnTo>
                <a:lnTo>
                  <a:pt x="7836400" y="4248076"/>
                </a:lnTo>
                <a:lnTo>
                  <a:pt x="7793431" y="4255008"/>
                </a:lnTo>
                <a:lnTo>
                  <a:pt x="135940" y="4255008"/>
                </a:lnTo>
                <a:lnTo>
                  <a:pt x="92976" y="4248076"/>
                </a:lnTo>
                <a:lnTo>
                  <a:pt x="55659" y="4228776"/>
                </a:lnTo>
                <a:lnTo>
                  <a:pt x="26231" y="4199345"/>
                </a:lnTo>
                <a:lnTo>
                  <a:pt x="6931" y="4162025"/>
                </a:lnTo>
                <a:lnTo>
                  <a:pt x="0" y="4119054"/>
                </a:lnTo>
                <a:lnTo>
                  <a:pt x="0" y="135940"/>
                </a:lnTo>
                <a:close/>
              </a:path>
            </a:pathLst>
          </a:custGeom>
          <a:ln w="28575">
            <a:solidFill>
              <a:srgbClr val="D7D9D7"/>
            </a:solidFill>
          </a:ln>
        </p:spPr>
        <p:txBody>
          <a:bodyPr wrap="square" lIns="0" tIns="0" rIns="0" bIns="0" rtlCol="0"/>
          <a:lstStyle/>
          <a:p>
            <a:endParaRPr/>
          </a:p>
        </p:txBody>
      </p:sp>
      <p:sp>
        <p:nvSpPr>
          <p:cNvPr id="9" name="object 9"/>
          <p:cNvSpPr txBox="1"/>
          <p:nvPr/>
        </p:nvSpPr>
        <p:spPr>
          <a:xfrm>
            <a:off x="2850728" y="1729203"/>
            <a:ext cx="6962140" cy="513715"/>
          </a:xfrm>
          <a:prstGeom prst="rect">
            <a:avLst/>
          </a:prstGeom>
        </p:spPr>
        <p:txBody>
          <a:bodyPr vert="horz" wrap="square" lIns="0" tIns="12700" rIns="0" bIns="0" rtlCol="0">
            <a:spAutoFit/>
          </a:bodyPr>
          <a:lstStyle/>
          <a:p>
            <a:pPr marL="12700" marR="5080">
              <a:lnSpc>
                <a:spcPct val="100000"/>
              </a:lnSpc>
              <a:spcBef>
                <a:spcPts val="100"/>
              </a:spcBef>
            </a:pPr>
            <a:r>
              <a:rPr sz="1600" b="1" spc="-5" dirty="0">
                <a:latin typeface="Arial"/>
                <a:cs typeface="Arial"/>
              </a:rPr>
              <a:t>Given</a:t>
            </a:r>
            <a:r>
              <a:rPr sz="1600" b="1" spc="10" dirty="0">
                <a:latin typeface="Arial"/>
                <a:cs typeface="Arial"/>
              </a:rPr>
              <a:t> </a:t>
            </a:r>
            <a:r>
              <a:rPr sz="1600" b="1" dirty="0">
                <a:latin typeface="Arial"/>
                <a:cs typeface="Arial"/>
              </a:rPr>
              <a:t>a </a:t>
            </a:r>
            <a:r>
              <a:rPr sz="1600" b="1" spc="-5" dirty="0">
                <a:latin typeface="Arial"/>
                <a:cs typeface="Arial"/>
              </a:rPr>
              <a:t>combat</a:t>
            </a:r>
            <a:r>
              <a:rPr sz="1600" b="1" spc="10" dirty="0">
                <a:latin typeface="Arial"/>
                <a:cs typeface="Arial"/>
              </a:rPr>
              <a:t> </a:t>
            </a:r>
            <a:r>
              <a:rPr sz="1600" b="1" spc="-5" dirty="0">
                <a:latin typeface="Arial"/>
                <a:cs typeface="Arial"/>
              </a:rPr>
              <a:t>or noncombat scenario,</a:t>
            </a:r>
            <a:r>
              <a:rPr sz="1600" b="1" spc="5" dirty="0">
                <a:latin typeface="Arial"/>
                <a:cs typeface="Arial"/>
              </a:rPr>
              <a:t> </a:t>
            </a:r>
            <a:r>
              <a:rPr sz="1600" b="1" spc="-5" dirty="0">
                <a:latin typeface="Arial"/>
                <a:cs typeface="Arial"/>
              </a:rPr>
              <a:t>perform</a:t>
            </a:r>
            <a:r>
              <a:rPr sz="1600" b="1" spc="5" dirty="0">
                <a:latin typeface="Arial"/>
                <a:cs typeface="Arial"/>
              </a:rPr>
              <a:t> </a:t>
            </a:r>
            <a:r>
              <a:rPr sz="1600" b="1" spc="-5" dirty="0">
                <a:latin typeface="Arial"/>
                <a:cs typeface="Arial"/>
              </a:rPr>
              <a:t>documentation</a:t>
            </a:r>
            <a:r>
              <a:rPr sz="1600" b="1" dirty="0">
                <a:latin typeface="Arial"/>
                <a:cs typeface="Arial"/>
              </a:rPr>
              <a:t> </a:t>
            </a:r>
            <a:r>
              <a:rPr sz="1600" b="1" spc="-5" dirty="0">
                <a:latin typeface="Arial"/>
                <a:cs typeface="Arial"/>
              </a:rPr>
              <a:t>of</a:t>
            </a:r>
            <a:r>
              <a:rPr sz="1600" b="1" spc="5" dirty="0">
                <a:latin typeface="Arial"/>
                <a:cs typeface="Arial"/>
              </a:rPr>
              <a:t> </a:t>
            </a:r>
            <a:r>
              <a:rPr sz="1600" b="1" spc="-5" dirty="0">
                <a:latin typeface="Arial"/>
                <a:cs typeface="Arial"/>
              </a:rPr>
              <a:t>care </a:t>
            </a:r>
            <a:r>
              <a:rPr sz="1600" b="1" spc="-430" dirty="0">
                <a:latin typeface="Arial"/>
                <a:cs typeface="Arial"/>
              </a:rPr>
              <a:t> </a:t>
            </a:r>
            <a:r>
              <a:rPr sz="1600" b="1" spc="-5" dirty="0">
                <a:latin typeface="Arial"/>
                <a:cs typeface="Arial"/>
              </a:rPr>
              <a:t>during Tactical</a:t>
            </a:r>
            <a:r>
              <a:rPr sz="1600" b="1" spc="15" dirty="0">
                <a:latin typeface="Arial"/>
                <a:cs typeface="Arial"/>
              </a:rPr>
              <a:t> </a:t>
            </a:r>
            <a:r>
              <a:rPr sz="1600" b="1" spc="-5" dirty="0">
                <a:latin typeface="Arial"/>
                <a:cs typeface="Arial"/>
              </a:rPr>
              <a:t>Field</a:t>
            </a:r>
            <a:r>
              <a:rPr sz="1600" b="1" spc="10" dirty="0">
                <a:latin typeface="Arial"/>
                <a:cs typeface="Arial"/>
              </a:rPr>
              <a:t> </a:t>
            </a:r>
            <a:r>
              <a:rPr sz="1600" b="1" spc="-5" dirty="0">
                <a:latin typeface="Arial"/>
                <a:cs typeface="Arial"/>
              </a:rPr>
              <a:t>Care</a:t>
            </a:r>
            <a:r>
              <a:rPr sz="1600" b="1" dirty="0">
                <a:latin typeface="Arial"/>
                <a:cs typeface="Arial"/>
              </a:rPr>
              <a:t> </a:t>
            </a:r>
            <a:r>
              <a:rPr sz="1600" b="1" spc="-5" dirty="0">
                <a:latin typeface="Arial"/>
                <a:cs typeface="Arial"/>
              </a:rPr>
              <a:t>in</a:t>
            </a:r>
            <a:r>
              <a:rPr sz="1600" b="1" dirty="0">
                <a:latin typeface="Arial"/>
                <a:cs typeface="Arial"/>
              </a:rPr>
              <a:t> </a:t>
            </a:r>
            <a:r>
              <a:rPr sz="1600" b="1" spc="-5" dirty="0">
                <a:latin typeface="Arial"/>
                <a:cs typeface="Arial"/>
              </a:rPr>
              <a:t>accordance</a:t>
            </a:r>
            <a:r>
              <a:rPr sz="1600" b="1" spc="-10" dirty="0">
                <a:latin typeface="Arial"/>
                <a:cs typeface="Arial"/>
              </a:rPr>
              <a:t> </a:t>
            </a:r>
            <a:r>
              <a:rPr sz="1600" b="1" spc="-5" dirty="0">
                <a:latin typeface="Arial"/>
                <a:cs typeface="Arial"/>
              </a:rPr>
              <a:t>with</a:t>
            </a:r>
            <a:r>
              <a:rPr sz="1600" b="1" spc="20" dirty="0">
                <a:latin typeface="Arial"/>
                <a:cs typeface="Arial"/>
              </a:rPr>
              <a:t> </a:t>
            </a:r>
            <a:r>
              <a:rPr sz="1600" b="1" spc="-5" dirty="0">
                <a:latin typeface="Arial"/>
                <a:cs typeface="Arial"/>
              </a:rPr>
              <a:t>CoTCCC</a:t>
            </a:r>
            <a:r>
              <a:rPr sz="1600" b="1" spc="-10" dirty="0">
                <a:latin typeface="Arial"/>
                <a:cs typeface="Arial"/>
              </a:rPr>
              <a:t> </a:t>
            </a:r>
            <a:r>
              <a:rPr sz="1600" b="1" spc="-5" dirty="0">
                <a:latin typeface="Arial"/>
                <a:cs typeface="Arial"/>
              </a:rPr>
              <a:t>Guidelines</a:t>
            </a:r>
            <a:r>
              <a:rPr sz="1600" spc="-5" dirty="0">
                <a:latin typeface="Arial MT"/>
                <a:cs typeface="Arial MT"/>
              </a:rPr>
              <a:t>.</a:t>
            </a:r>
            <a:endParaRPr sz="1600">
              <a:latin typeface="Arial MT"/>
              <a:cs typeface="Arial MT"/>
            </a:endParaRPr>
          </a:p>
        </p:txBody>
      </p:sp>
      <p:grpSp>
        <p:nvGrpSpPr>
          <p:cNvPr id="10" name="object 10"/>
          <p:cNvGrpSpPr/>
          <p:nvPr/>
        </p:nvGrpSpPr>
        <p:grpSpPr>
          <a:xfrm>
            <a:off x="2400300" y="2381440"/>
            <a:ext cx="7456170" cy="2691130"/>
            <a:chOff x="2400300" y="2381440"/>
            <a:chExt cx="7456170" cy="2691130"/>
          </a:xfrm>
        </p:grpSpPr>
        <p:sp>
          <p:nvSpPr>
            <p:cNvPr id="11" name="object 11"/>
            <p:cNvSpPr/>
            <p:nvPr/>
          </p:nvSpPr>
          <p:spPr>
            <a:xfrm>
              <a:off x="2400300" y="2395727"/>
              <a:ext cx="7456170" cy="0"/>
            </a:xfrm>
            <a:custGeom>
              <a:avLst/>
              <a:gdLst/>
              <a:ahLst/>
              <a:cxnLst/>
              <a:rect l="l" t="t" r="r" b="b"/>
              <a:pathLst>
                <a:path w="7456170">
                  <a:moveTo>
                    <a:pt x="0" y="0"/>
                  </a:moveTo>
                  <a:lnTo>
                    <a:pt x="7456017" y="0"/>
                  </a:lnTo>
                </a:path>
              </a:pathLst>
            </a:custGeom>
            <a:ln w="28575">
              <a:solidFill>
                <a:srgbClr val="898B8B"/>
              </a:solidFill>
              <a:prstDash val="dash"/>
            </a:ln>
          </p:spPr>
          <p:txBody>
            <a:bodyPr wrap="square" lIns="0" tIns="0" rIns="0" bIns="0" rtlCol="0"/>
            <a:lstStyle/>
            <a:p>
              <a:endParaRPr/>
            </a:p>
          </p:txBody>
        </p:sp>
        <p:pic>
          <p:nvPicPr>
            <p:cNvPr id="12" name="object 12"/>
            <p:cNvPicPr/>
            <p:nvPr/>
          </p:nvPicPr>
          <p:blipFill>
            <a:blip r:embed="rId4" cstate="print"/>
            <a:stretch>
              <a:fillRect/>
            </a:stretch>
          </p:blipFill>
          <p:spPr>
            <a:xfrm>
              <a:off x="2435749" y="2579109"/>
              <a:ext cx="183083" cy="183083"/>
            </a:xfrm>
            <a:prstGeom prst="rect">
              <a:avLst/>
            </a:prstGeom>
          </p:spPr>
        </p:pic>
        <p:pic>
          <p:nvPicPr>
            <p:cNvPr id="13" name="object 13"/>
            <p:cNvPicPr/>
            <p:nvPr/>
          </p:nvPicPr>
          <p:blipFill>
            <a:blip r:embed="rId5" cstate="print"/>
            <a:stretch>
              <a:fillRect/>
            </a:stretch>
          </p:blipFill>
          <p:spPr>
            <a:xfrm>
              <a:off x="2435749" y="3977849"/>
              <a:ext cx="183083" cy="183083"/>
            </a:xfrm>
            <a:prstGeom prst="rect">
              <a:avLst/>
            </a:prstGeom>
          </p:spPr>
        </p:pic>
        <p:pic>
          <p:nvPicPr>
            <p:cNvPr id="14" name="object 14"/>
            <p:cNvPicPr/>
            <p:nvPr/>
          </p:nvPicPr>
          <p:blipFill>
            <a:blip r:embed="rId6" cstate="print"/>
            <a:stretch>
              <a:fillRect/>
            </a:stretch>
          </p:blipFill>
          <p:spPr>
            <a:xfrm>
              <a:off x="2442099" y="4550106"/>
              <a:ext cx="170383" cy="170383"/>
            </a:xfrm>
            <a:prstGeom prst="rect">
              <a:avLst/>
            </a:prstGeom>
          </p:spPr>
        </p:pic>
        <p:pic>
          <p:nvPicPr>
            <p:cNvPr id="15" name="object 15"/>
            <p:cNvPicPr/>
            <p:nvPr/>
          </p:nvPicPr>
          <p:blipFill>
            <a:blip r:embed="rId7" cstate="print"/>
            <a:stretch>
              <a:fillRect/>
            </a:stretch>
          </p:blipFill>
          <p:spPr>
            <a:xfrm>
              <a:off x="2435749" y="4543756"/>
              <a:ext cx="183083" cy="183083"/>
            </a:xfrm>
            <a:prstGeom prst="rect">
              <a:avLst/>
            </a:prstGeom>
          </p:spPr>
        </p:pic>
        <p:pic>
          <p:nvPicPr>
            <p:cNvPr id="16" name="object 16"/>
            <p:cNvPicPr/>
            <p:nvPr/>
          </p:nvPicPr>
          <p:blipFill>
            <a:blip r:embed="rId8" cstate="print"/>
            <a:stretch>
              <a:fillRect/>
            </a:stretch>
          </p:blipFill>
          <p:spPr>
            <a:xfrm>
              <a:off x="2442099" y="3392318"/>
              <a:ext cx="170383" cy="170383"/>
            </a:xfrm>
            <a:prstGeom prst="rect">
              <a:avLst/>
            </a:prstGeom>
          </p:spPr>
        </p:pic>
        <p:pic>
          <p:nvPicPr>
            <p:cNvPr id="17" name="object 17"/>
            <p:cNvPicPr/>
            <p:nvPr/>
          </p:nvPicPr>
          <p:blipFill>
            <a:blip r:embed="rId9" cstate="print"/>
            <a:stretch>
              <a:fillRect/>
            </a:stretch>
          </p:blipFill>
          <p:spPr>
            <a:xfrm>
              <a:off x="2435749" y="3385967"/>
              <a:ext cx="183083" cy="183083"/>
            </a:xfrm>
            <a:prstGeom prst="rect">
              <a:avLst/>
            </a:prstGeom>
          </p:spPr>
        </p:pic>
        <p:pic>
          <p:nvPicPr>
            <p:cNvPr id="18" name="object 18"/>
            <p:cNvPicPr/>
            <p:nvPr/>
          </p:nvPicPr>
          <p:blipFill>
            <a:blip r:embed="rId4" cstate="print"/>
            <a:stretch>
              <a:fillRect/>
            </a:stretch>
          </p:blipFill>
          <p:spPr>
            <a:xfrm>
              <a:off x="2435749" y="4889022"/>
              <a:ext cx="183083" cy="183083"/>
            </a:xfrm>
            <a:prstGeom prst="rect">
              <a:avLst/>
            </a:prstGeom>
          </p:spPr>
        </p:pic>
      </p:grpSp>
      <p:sp>
        <p:nvSpPr>
          <p:cNvPr id="19" name="object 19"/>
          <p:cNvSpPr txBox="1"/>
          <p:nvPr/>
        </p:nvSpPr>
        <p:spPr>
          <a:xfrm>
            <a:off x="2435467" y="1720316"/>
            <a:ext cx="307975" cy="330200"/>
          </a:xfrm>
          <a:prstGeom prst="rect">
            <a:avLst/>
          </a:prstGeom>
        </p:spPr>
        <p:txBody>
          <a:bodyPr vert="horz" wrap="square" lIns="0" tIns="12065" rIns="0" bIns="0" rtlCol="0">
            <a:spAutoFit/>
          </a:bodyPr>
          <a:lstStyle/>
          <a:p>
            <a:pPr marL="12700">
              <a:lnSpc>
                <a:spcPct val="100000"/>
              </a:lnSpc>
              <a:spcBef>
                <a:spcPts val="95"/>
              </a:spcBef>
            </a:pPr>
            <a:r>
              <a:rPr sz="2000" b="1" spc="-10" dirty="0">
                <a:solidFill>
                  <a:srgbClr val="BB8542"/>
                </a:solidFill>
                <a:latin typeface="Arial"/>
                <a:cs typeface="Arial"/>
              </a:rPr>
              <a:t>2</a:t>
            </a:r>
            <a:r>
              <a:rPr sz="2000" b="1" spc="-5" dirty="0">
                <a:solidFill>
                  <a:srgbClr val="BB8542"/>
                </a:solidFill>
                <a:latin typeface="Arial"/>
                <a:cs typeface="Arial"/>
              </a:rPr>
              <a:t>5</a:t>
            </a:r>
            <a:endParaRPr sz="2000">
              <a:latin typeface="Arial"/>
              <a:cs typeface="Arial"/>
            </a:endParaRPr>
          </a:p>
        </p:txBody>
      </p:sp>
      <p:pic>
        <p:nvPicPr>
          <p:cNvPr id="20" name="object 20"/>
          <p:cNvPicPr/>
          <p:nvPr/>
        </p:nvPicPr>
        <p:blipFill>
          <a:blip r:embed="rId10" cstate="print"/>
          <a:stretch>
            <a:fillRect/>
          </a:stretch>
        </p:blipFill>
        <p:spPr>
          <a:xfrm>
            <a:off x="3857804" y="6458579"/>
            <a:ext cx="213590" cy="213600"/>
          </a:xfrm>
          <a:prstGeom prst="rect">
            <a:avLst/>
          </a:prstGeom>
        </p:spPr>
      </p:pic>
      <p:sp>
        <p:nvSpPr>
          <p:cNvPr id="21" name="object 21"/>
          <p:cNvSpPr txBox="1"/>
          <p:nvPr/>
        </p:nvSpPr>
        <p:spPr>
          <a:xfrm>
            <a:off x="991985" y="5917327"/>
            <a:ext cx="7978775" cy="760730"/>
          </a:xfrm>
          <a:prstGeom prst="rect">
            <a:avLst/>
          </a:prstGeom>
        </p:spPr>
        <p:txBody>
          <a:bodyPr vert="horz" wrap="square" lIns="0" tIns="12700" rIns="0" bIns="0" rtlCol="0">
            <a:spAutoFit/>
          </a:bodyPr>
          <a:lstStyle/>
          <a:p>
            <a:pPr marL="2176145">
              <a:lnSpc>
                <a:spcPct val="100000"/>
              </a:lnSpc>
              <a:spcBef>
                <a:spcPts val="100"/>
              </a:spcBef>
            </a:pPr>
            <a:r>
              <a:rPr sz="2400" b="1" dirty="0">
                <a:solidFill>
                  <a:srgbClr val="505050"/>
                </a:solidFill>
                <a:latin typeface="Arial"/>
                <a:cs typeface="Arial"/>
              </a:rPr>
              <a:t>5</a:t>
            </a:r>
            <a:r>
              <a:rPr sz="2400" b="1" spc="-15" dirty="0">
                <a:solidFill>
                  <a:srgbClr val="505050"/>
                </a:solidFill>
                <a:latin typeface="Arial"/>
                <a:cs typeface="Arial"/>
              </a:rPr>
              <a:t> </a:t>
            </a:r>
            <a:r>
              <a:rPr sz="2400" b="1" dirty="0">
                <a:solidFill>
                  <a:srgbClr val="505050"/>
                </a:solidFill>
                <a:latin typeface="Arial"/>
                <a:cs typeface="Arial"/>
              </a:rPr>
              <a:t>x</a:t>
            </a:r>
            <a:r>
              <a:rPr sz="2400" b="1" spc="-5" dirty="0">
                <a:solidFill>
                  <a:srgbClr val="505050"/>
                </a:solidFill>
                <a:latin typeface="Arial"/>
                <a:cs typeface="Arial"/>
              </a:rPr>
              <a:t> </a:t>
            </a:r>
            <a:r>
              <a:rPr sz="2400" b="1" spc="-5" dirty="0">
                <a:solidFill>
                  <a:srgbClr val="BB8542"/>
                </a:solidFill>
                <a:latin typeface="Arial"/>
                <a:cs typeface="Arial"/>
              </a:rPr>
              <a:t>ENABLING</a:t>
            </a:r>
            <a:r>
              <a:rPr sz="2400" b="1" spc="-10" dirty="0">
                <a:solidFill>
                  <a:srgbClr val="BB8542"/>
                </a:solidFill>
                <a:latin typeface="Arial"/>
                <a:cs typeface="Arial"/>
              </a:rPr>
              <a:t> </a:t>
            </a:r>
            <a:r>
              <a:rPr sz="2400" b="1" spc="-5" dirty="0">
                <a:solidFill>
                  <a:srgbClr val="BB8542"/>
                </a:solidFill>
                <a:latin typeface="Arial"/>
                <a:cs typeface="Arial"/>
              </a:rPr>
              <a:t>LEARNING</a:t>
            </a:r>
            <a:r>
              <a:rPr sz="2400" b="1" spc="-10" dirty="0">
                <a:solidFill>
                  <a:srgbClr val="BB8542"/>
                </a:solidFill>
                <a:latin typeface="Arial"/>
                <a:cs typeface="Arial"/>
              </a:rPr>
              <a:t> </a:t>
            </a:r>
            <a:r>
              <a:rPr sz="2400" b="1" spc="-5" dirty="0">
                <a:solidFill>
                  <a:srgbClr val="BB8542"/>
                </a:solidFill>
                <a:latin typeface="Arial"/>
                <a:cs typeface="Arial"/>
              </a:rPr>
              <a:t>OBJECTIVES</a:t>
            </a:r>
            <a:endParaRPr sz="2400">
              <a:latin typeface="Arial"/>
              <a:cs typeface="Arial"/>
            </a:endParaRPr>
          </a:p>
          <a:p>
            <a:pPr marL="12700">
              <a:lnSpc>
                <a:spcPct val="100000"/>
              </a:lnSpc>
              <a:spcBef>
                <a:spcPts val="1230"/>
              </a:spcBef>
              <a:tabLst>
                <a:tab pos="3139440" algn="l"/>
                <a:tab pos="5020310" algn="l"/>
              </a:tabLst>
            </a:pPr>
            <a:r>
              <a:rPr sz="1400" spc="-5" dirty="0">
                <a:solidFill>
                  <a:srgbClr val="2D3334"/>
                </a:solidFill>
                <a:latin typeface="Arial MT"/>
                <a:cs typeface="Arial MT"/>
              </a:rPr>
              <a:t>=</a:t>
            </a:r>
            <a:r>
              <a:rPr sz="1400" dirty="0">
                <a:solidFill>
                  <a:srgbClr val="2D3334"/>
                </a:solidFill>
                <a:latin typeface="Arial MT"/>
                <a:cs typeface="Arial MT"/>
              </a:rPr>
              <a:t> </a:t>
            </a:r>
            <a:r>
              <a:rPr sz="1400" b="1" spc="-5" dirty="0">
                <a:solidFill>
                  <a:srgbClr val="2D3334"/>
                </a:solidFill>
                <a:latin typeface="Arial"/>
                <a:cs typeface="Arial"/>
              </a:rPr>
              <a:t>Terminal</a:t>
            </a:r>
            <a:r>
              <a:rPr sz="1400" b="1" dirty="0">
                <a:solidFill>
                  <a:srgbClr val="2D3334"/>
                </a:solidFill>
                <a:latin typeface="Arial"/>
                <a:cs typeface="Arial"/>
              </a:rPr>
              <a:t> </a:t>
            </a:r>
            <a:r>
              <a:rPr sz="1400" b="1" spc="-5" dirty="0">
                <a:solidFill>
                  <a:srgbClr val="2D3334"/>
                </a:solidFill>
                <a:latin typeface="Arial"/>
                <a:cs typeface="Arial"/>
              </a:rPr>
              <a:t>Learning</a:t>
            </a:r>
            <a:r>
              <a:rPr sz="1400" b="1" spc="-10" dirty="0">
                <a:solidFill>
                  <a:srgbClr val="2D3334"/>
                </a:solidFill>
                <a:latin typeface="Arial"/>
                <a:cs typeface="Arial"/>
              </a:rPr>
              <a:t> </a:t>
            </a:r>
            <a:r>
              <a:rPr sz="1400" b="1" spc="-5" dirty="0">
                <a:solidFill>
                  <a:srgbClr val="2D3334"/>
                </a:solidFill>
                <a:latin typeface="Arial"/>
                <a:cs typeface="Arial"/>
              </a:rPr>
              <a:t>Objectives	</a:t>
            </a:r>
            <a:r>
              <a:rPr sz="1400" spc="-5" dirty="0">
                <a:solidFill>
                  <a:srgbClr val="2D3334"/>
                </a:solidFill>
                <a:latin typeface="Arial MT"/>
                <a:cs typeface="Arial MT"/>
              </a:rPr>
              <a:t>=</a:t>
            </a:r>
            <a:r>
              <a:rPr sz="1400" dirty="0">
                <a:solidFill>
                  <a:srgbClr val="2D3334"/>
                </a:solidFill>
                <a:latin typeface="Arial MT"/>
                <a:cs typeface="Arial MT"/>
              </a:rPr>
              <a:t> </a:t>
            </a:r>
            <a:r>
              <a:rPr sz="1400" spc="-5" dirty="0">
                <a:solidFill>
                  <a:srgbClr val="2D3334"/>
                </a:solidFill>
                <a:latin typeface="Arial MT"/>
                <a:cs typeface="Arial MT"/>
              </a:rPr>
              <a:t>Cognitive</a:t>
            </a:r>
            <a:r>
              <a:rPr sz="1400" spc="-10" dirty="0">
                <a:solidFill>
                  <a:srgbClr val="2D3334"/>
                </a:solidFill>
                <a:latin typeface="Arial MT"/>
                <a:cs typeface="Arial MT"/>
              </a:rPr>
              <a:t> </a:t>
            </a:r>
            <a:r>
              <a:rPr sz="1400" spc="-5" dirty="0">
                <a:solidFill>
                  <a:srgbClr val="2D3334"/>
                </a:solidFill>
                <a:latin typeface="Arial MT"/>
                <a:cs typeface="Arial MT"/>
              </a:rPr>
              <a:t>ELOs	=</a:t>
            </a:r>
            <a:r>
              <a:rPr sz="1400" spc="-35" dirty="0">
                <a:solidFill>
                  <a:srgbClr val="2D3334"/>
                </a:solidFill>
                <a:latin typeface="Arial MT"/>
                <a:cs typeface="Arial MT"/>
              </a:rPr>
              <a:t> </a:t>
            </a:r>
            <a:r>
              <a:rPr sz="1400" spc="-5" dirty="0">
                <a:solidFill>
                  <a:srgbClr val="2D3334"/>
                </a:solidFill>
                <a:latin typeface="Arial MT"/>
                <a:cs typeface="Arial MT"/>
              </a:rPr>
              <a:t>Performance</a:t>
            </a:r>
            <a:r>
              <a:rPr sz="1400" spc="-45" dirty="0">
                <a:solidFill>
                  <a:srgbClr val="2D3334"/>
                </a:solidFill>
                <a:latin typeface="Arial MT"/>
                <a:cs typeface="Arial MT"/>
              </a:rPr>
              <a:t> </a:t>
            </a:r>
            <a:r>
              <a:rPr sz="1400" spc="-5" dirty="0">
                <a:solidFill>
                  <a:srgbClr val="2D3334"/>
                </a:solidFill>
                <a:latin typeface="Arial MT"/>
                <a:cs typeface="Arial MT"/>
              </a:rPr>
              <a:t>ELOs</a:t>
            </a:r>
            <a:endParaRPr sz="1400">
              <a:latin typeface="Arial MT"/>
              <a:cs typeface="Arial MT"/>
            </a:endParaRPr>
          </a:p>
        </p:txBody>
      </p:sp>
      <p:sp>
        <p:nvSpPr>
          <p:cNvPr id="22" name="object 22"/>
          <p:cNvSpPr txBox="1"/>
          <p:nvPr/>
        </p:nvSpPr>
        <p:spPr>
          <a:xfrm>
            <a:off x="3195986" y="1007631"/>
            <a:ext cx="579755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505050"/>
                </a:solidFill>
                <a:latin typeface="Arial"/>
                <a:cs typeface="Arial"/>
              </a:rPr>
              <a:t>1</a:t>
            </a:r>
            <a:r>
              <a:rPr sz="2400" b="1" spc="-15" dirty="0">
                <a:solidFill>
                  <a:srgbClr val="505050"/>
                </a:solidFill>
                <a:latin typeface="Arial"/>
                <a:cs typeface="Arial"/>
              </a:rPr>
              <a:t> </a:t>
            </a:r>
            <a:r>
              <a:rPr sz="2400" b="1" dirty="0">
                <a:solidFill>
                  <a:srgbClr val="505050"/>
                </a:solidFill>
                <a:latin typeface="Arial"/>
                <a:cs typeface="Arial"/>
              </a:rPr>
              <a:t>x</a:t>
            </a:r>
            <a:r>
              <a:rPr sz="2400" b="1" spc="-10" dirty="0">
                <a:solidFill>
                  <a:srgbClr val="505050"/>
                </a:solidFill>
                <a:latin typeface="Arial"/>
                <a:cs typeface="Arial"/>
              </a:rPr>
              <a:t> </a:t>
            </a:r>
            <a:r>
              <a:rPr sz="2400" b="1" spc="-5" dirty="0">
                <a:solidFill>
                  <a:srgbClr val="BB8542"/>
                </a:solidFill>
                <a:latin typeface="Arial"/>
                <a:cs typeface="Arial"/>
              </a:rPr>
              <a:t>TERMINAL</a:t>
            </a:r>
            <a:r>
              <a:rPr sz="2400" b="1" spc="-10" dirty="0">
                <a:solidFill>
                  <a:srgbClr val="BB8542"/>
                </a:solidFill>
                <a:latin typeface="Arial"/>
                <a:cs typeface="Arial"/>
              </a:rPr>
              <a:t> </a:t>
            </a:r>
            <a:r>
              <a:rPr sz="2400" b="1" spc="-5" dirty="0">
                <a:solidFill>
                  <a:srgbClr val="BB8542"/>
                </a:solidFill>
                <a:latin typeface="Arial"/>
                <a:cs typeface="Arial"/>
              </a:rPr>
              <a:t>LEARNING</a:t>
            </a:r>
            <a:r>
              <a:rPr sz="2400" b="1" spc="-15" dirty="0">
                <a:solidFill>
                  <a:srgbClr val="BB8542"/>
                </a:solidFill>
                <a:latin typeface="Arial"/>
                <a:cs typeface="Arial"/>
              </a:rPr>
              <a:t> </a:t>
            </a:r>
            <a:r>
              <a:rPr sz="2400" b="1" spc="-5" dirty="0">
                <a:solidFill>
                  <a:srgbClr val="BB8542"/>
                </a:solidFill>
                <a:latin typeface="Arial"/>
                <a:cs typeface="Arial"/>
              </a:rPr>
              <a:t>OBJECTIVES</a:t>
            </a:r>
            <a:endParaRPr sz="2400">
              <a:latin typeface="Arial"/>
              <a:cs typeface="Arial"/>
            </a:endParaRPr>
          </a:p>
        </p:txBody>
      </p:sp>
      <p:sp>
        <p:nvSpPr>
          <p:cNvPr id="23" name="object 23"/>
          <p:cNvSpPr txBox="1"/>
          <p:nvPr/>
        </p:nvSpPr>
        <p:spPr>
          <a:xfrm>
            <a:off x="717798" y="6393843"/>
            <a:ext cx="16700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BB8542"/>
                </a:solidFill>
                <a:latin typeface="Arial"/>
                <a:cs typeface="Arial"/>
              </a:rPr>
              <a:t>#</a:t>
            </a:r>
            <a:endParaRPr sz="2000">
              <a:latin typeface="Arial"/>
              <a:cs typeface="Arial"/>
            </a:endParaRPr>
          </a:p>
        </p:txBody>
      </p:sp>
      <p:sp>
        <p:nvSpPr>
          <p:cNvPr id="24" name="object 24"/>
          <p:cNvSpPr txBox="1"/>
          <p:nvPr/>
        </p:nvSpPr>
        <p:spPr>
          <a:xfrm>
            <a:off x="2821442" y="2549688"/>
            <a:ext cx="372110" cy="238760"/>
          </a:xfrm>
          <a:prstGeom prst="rect">
            <a:avLst/>
          </a:prstGeom>
        </p:spPr>
        <p:txBody>
          <a:bodyPr vert="horz" wrap="square" lIns="0" tIns="12065" rIns="0" bIns="0" rtlCol="0">
            <a:spAutoFit/>
          </a:bodyPr>
          <a:lstStyle/>
          <a:p>
            <a:pPr marL="12700">
              <a:lnSpc>
                <a:spcPct val="100000"/>
              </a:lnSpc>
              <a:spcBef>
                <a:spcPts val="95"/>
              </a:spcBef>
            </a:pPr>
            <a:r>
              <a:rPr sz="1400" b="1" spc="-5" dirty="0">
                <a:latin typeface="Arial"/>
                <a:cs typeface="Arial"/>
              </a:rPr>
              <a:t>25.1</a:t>
            </a:r>
            <a:endParaRPr sz="1400">
              <a:latin typeface="Arial"/>
              <a:cs typeface="Arial"/>
            </a:endParaRPr>
          </a:p>
        </p:txBody>
      </p:sp>
      <p:sp>
        <p:nvSpPr>
          <p:cNvPr id="25" name="object 25"/>
          <p:cNvSpPr txBox="1"/>
          <p:nvPr/>
        </p:nvSpPr>
        <p:spPr>
          <a:xfrm>
            <a:off x="2821442" y="3342254"/>
            <a:ext cx="372110" cy="238760"/>
          </a:xfrm>
          <a:prstGeom prst="rect">
            <a:avLst/>
          </a:prstGeom>
        </p:spPr>
        <p:txBody>
          <a:bodyPr vert="horz" wrap="square" lIns="0" tIns="12065" rIns="0" bIns="0" rtlCol="0">
            <a:spAutoFit/>
          </a:bodyPr>
          <a:lstStyle/>
          <a:p>
            <a:pPr marL="12700">
              <a:lnSpc>
                <a:spcPct val="100000"/>
              </a:lnSpc>
              <a:spcBef>
                <a:spcPts val="95"/>
              </a:spcBef>
            </a:pPr>
            <a:r>
              <a:rPr sz="1400" b="1" spc="-5" dirty="0">
                <a:latin typeface="Arial"/>
                <a:cs typeface="Arial"/>
              </a:rPr>
              <a:t>25.2</a:t>
            </a:r>
            <a:endParaRPr sz="1400">
              <a:latin typeface="Arial"/>
              <a:cs typeface="Arial"/>
            </a:endParaRPr>
          </a:p>
        </p:txBody>
      </p:sp>
      <p:sp>
        <p:nvSpPr>
          <p:cNvPr id="26" name="object 26"/>
          <p:cNvSpPr txBox="1"/>
          <p:nvPr/>
        </p:nvSpPr>
        <p:spPr>
          <a:xfrm>
            <a:off x="2821442" y="3921409"/>
            <a:ext cx="372110" cy="238760"/>
          </a:xfrm>
          <a:prstGeom prst="rect">
            <a:avLst/>
          </a:prstGeom>
        </p:spPr>
        <p:txBody>
          <a:bodyPr vert="horz" wrap="square" lIns="0" tIns="12065" rIns="0" bIns="0" rtlCol="0">
            <a:spAutoFit/>
          </a:bodyPr>
          <a:lstStyle/>
          <a:p>
            <a:pPr marL="12700">
              <a:lnSpc>
                <a:spcPct val="100000"/>
              </a:lnSpc>
              <a:spcBef>
                <a:spcPts val="95"/>
              </a:spcBef>
            </a:pPr>
            <a:r>
              <a:rPr sz="1400" b="1" spc="-5" dirty="0">
                <a:latin typeface="Arial"/>
                <a:cs typeface="Arial"/>
              </a:rPr>
              <a:t>25.3</a:t>
            </a:r>
            <a:endParaRPr sz="1400">
              <a:latin typeface="Arial"/>
              <a:cs typeface="Arial"/>
            </a:endParaRPr>
          </a:p>
        </p:txBody>
      </p:sp>
      <p:sp>
        <p:nvSpPr>
          <p:cNvPr id="27" name="object 27"/>
          <p:cNvSpPr txBox="1"/>
          <p:nvPr/>
        </p:nvSpPr>
        <p:spPr>
          <a:xfrm>
            <a:off x="2821442" y="4500564"/>
            <a:ext cx="6612255" cy="1021080"/>
          </a:xfrm>
          <a:prstGeom prst="rect">
            <a:avLst/>
          </a:prstGeom>
        </p:spPr>
        <p:txBody>
          <a:bodyPr vert="horz" wrap="square" lIns="0" tIns="12065" rIns="0" bIns="0" rtlCol="0">
            <a:spAutoFit/>
          </a:bodyPr>
          <a:lstStyle/>
          <a:p>
            <a:pPr marL="12700">
              <a:lnSpc>
                <a:spcPct val="100000"/>
              </a:lnSpc>
              <a:spcBef>
                <a:spcPts val="95"/>
              </a:spcBef>
            </a:pPr>
            <a:r>
              <a:rPr sz="1400" b="1" spc="-5" dirty="0">
                <a:latin typeface="Arial"/>
                <a:cs typeface="Arial"/>
              </a:rPr>
              <a:t>25.4</a:t>
            </a:r>
            <a:endParaRPr sz="1400">
              <a:latin typeface="Arial"/>
              <a:cs typeface="Arial"/>
            </a:endParaRPr>
          </a:p>
          <a:p>
            <a:pPr marL="556895" marR="5080" indent="-544830">
              <a:lnSpc>
                <a:spcPct val="98900"/>
              </a:lnSpc>
              <a:spcBef>
                <a:spcPts val="1175"/>
              </a:spcBef>
              <a:tabLst>
                <a:tab pos="556895" algn="l"/>
              </a:tabLst>
            </a:pPr>
            <a:r>
              <a:rPr sz="1400" b="1" spc="-5" dirty="0">
                <a:latin typeface="Arial"/>
                <a:cs typeface="Arial"/>
              </a:rPr>
              <a:t>25.5	</a:t>
            </a:r>
            <a:r>
              <a:rPr sz="2100" spc="-7" baseline="1984" dirty="0">
                <a:latin typeface="Arial MT"/>
                <a:cs typeface="Arial MT"/>
              </a:rPr>
              <a:t>Identify any evidence-based medicine, best practices, casualty data, and </a:t>
            </a:r>
            <a:r>
              <a:rPr sz="2100" baseline="1984" dirty="0">
                <a:latin typeface="Arial MT"/>
                <a:cs typeface="Arial MT"/>
              </a:rPr>
              <a:t> </a:t>
            </a:r>
            <a:r>
              <a:rPr sz="1400" spc="-5" dirty="0">
                <a:latin typeface="Arial MT"/>
                <a:cs typeface="Arial MT"/>
              </a:rPr>
              <a:t>Subject</a:t>
            </a:r>
            <a:r>
              <a:rPr sz="1400" dirty="0">
                <a:latin typeface="Arial MT"/>
                <a:cs typeface="Arial MT"/>
              </a:rPr>
              <a:t> </a:t>
            </a:r>
            <a:r>
              <a:rPr sz="1400" spc="-5" dirty="0">
                <a:latin typeface="Arial MT"/>
                <a:cs typeface="Arial MT"/>
              </a:rPr>
              <a:t>Matter</a:t>
            </a:r>
            <a:r>
              <a:rPr sz="1400" spc="-15" dirty="0">
                <a:latin typeface="Arial MT"/>
                <a:cs typeface="Arial MT"/>
              </a:rPr>
              <a:t> </a:t>
            </a:r>
            <a:r>
              <a:rPr sz="1400" spc="-5" dirty="0">
                <a:latin typeface="Arial MT"/>
                <a:cs typeface="Arial MT"/>
              </a:rPr>
              <a:t>Expert</a:t>
            </a:r>
            <a:r>
              <a:rPr sz="1400" spc="-10" dirty="0">
                <a:latin typeface="Arial MT"/>
                <a:cs typeface="Arial MT"/>
              </a:rPr>
              <a:t> </a:t>
            </a:r>
            <a:r>
              <a:rPr sz="1400" spc="-5" dirty="0">
                <a:latin typeface="Arial MT"/>
                <a:cs typeface="Arial MT"/>
              </a:rPr>
              <a:t>consensus</a:t>
            </a:r>
            <a:r>
              <a:rPr sz="1400" spc="-15" dirty="0">
                <a:latin typeface="Arial MT"/>
                <a:cs typeface="Arial MT"/>
              </a:rPr>
              <a:t> </a:t>
            </a:r>
            <a:r>
              <a:rPr sz="1400" spc="-5" dirty="0">
                <a:latin typeface="Arial MT"/>
                <a:cs typeface="Arial MT"/>
              </a:rPr>
              <a:t>on</a:t>
            </a:r>
            <a:r>
              <a:rPr sz="1400" spc="5" dirty="0">
                <a:latin typeface="Arial MT"/>
                <a:cs typeface="Arial MT"/>
              </a:rPr>
              <a:t> </a:t>
            </a:r>
            <a:r>
              <a:rPr sz="1400" spc="-5" dirty="0">
                <a:latin typeface="Arial MT"/>
                <a:cs typeface="Arial MT"/>
              </a:rPr>
              <a:t>the</a:t>
            </a:r>
            <a:r>
              <a:rPr sz="1400" dirty="0">
                <a:latin typeface="Arial MT"/>
                <a:cs typeface="Arial MT"/>
              </a:rPr>
              <a:t> </a:t>
            </a:r>
            <a:r>
              <a:rPr sz="1400" spc="-5" dirty="0">
                <a:latin typeface="Arial MT"/>
                <a:cs typeface="Arial MT"/>
              </a:rPr>
              <a:t>strategies and limitations</a:t>
            </a:r>
            <a:r>
              <a:rPr sz="1400" dirty="0">
                <a:latin typeface="Arial MT"/>
                <a:cs typeface="Arial MT"/>
              </a:rPr>
              <a:t> </a:t>
            </a:r>
            <a:r>
              <a:rPr sz="1400" spc="-5" dirty="0">
                <a:latin typeface="Arial MT"/>
                <a:cs typeface="Arial MT"/>
              </a:rPr>
              <a:t>of</a:t>
            </a:r>
            <a:r>
              <a:rPr sz="1400" dirty="0">
                <a:latin typeface="Arial MT"/>
                <a:cs typeface="Arial MT"/>
              </a:rPr>
              <a:t> </a:t>
            </a:r>
            <a:r>
              <a:rPr sz="1400" spc="-5" dirty="0">
                <a:latin typeface="Arial MT"/>
                <a:cs typeface="Arial MT"/>
              </a:rPr>
              <a:t>casualty </a:t>
            </a:r>
            <a:r>
              <a:rPr sz="1400" spc="-375" dirty="0">
                <a:latin typeface="Arial MT"/>
                <a:cs typeface="Arial MT"/>
              </a:rPr>
              <a:t> </a:t>
            </a:r>
            <a:r>
              <a:rPr sz="1400" spc="-5" dirty="0">
                <a:latin typeface="Arial MT"/>
                <a:cs typeface="Arial MT"/>
              </a:rPr>
              <a:t>documentation</a:t>
            </a:r>
            <a:r>
              <a:rPr sz="1400" spc="-25" dirty="0">
                <a:latin typeface="Arial MT"/>
                <a:cs typeface="Arial MT"/>
              </a:rPr>
              <a:t> </a:t>
            </a:r>
            <a:r>
              <a:rPr sz="1400" spc="-5" dirty="0">
                <a:latin typeface="Arial MT"/>
                <a:cs typeface="Arial MT"/>
              </a:rPr>
              <a:t>and</a:t>
            </a:r>
            <a:r>
              <a:rPr sz="1400" spc="-10" dirty="0">
                <a:latin typeface="Arial MT"/>
                <a:cs typeface="Arial MT"/>
              </a:rPr>
              <a:t> </a:t>
            </a:r>
            <a:r>
              <a:rPr sz="1400" spc="-5" dirty="0">
                <a:latin typeface="Arial MT"/>
                <a:cs typeface="Arial MT"/>
              </a:rPr>
              <a:t>data</a:t>
            </a:r>
            <a:r>
              <a:rPr sz="1400" spc="-20" dirty="0">
                <a:latin typeface="Arial MT"/>
                <a:cs typeface="Arial MT"/>
              </a:rPr>
              <a:t> </a:t>
            </a:r>
            <a:r>
              <a:rPr sz="1400" spc="-5" dirty="0">
                <a:latin typeface="Arial MT"/>
                <a:cs typeface="Arial MT"/>
              </a:rPr>
              <a:t>management</a:t>
            </a:r>
            <a:r>
              <a:rPr sz="1400" spc="-20" dirty="0">
                <a:latin typeface="Arial MT"/>
                <a:cs typeface="Arial MT"/>
              </a:rPr>
              <a:t> </a:t>
            </a:r>
            <a:r>
              <a:rPr sz="1400" spc="-5" dirty="0">
                <a:latin typeface="Arial MT"/>
                <a:cs typeface="Arial MT"/>
              </a:rPr>
              <a:t>techniques</a:t>
            </a:r>
            <a:r>
              <a:rPr sz="1400" spc="-25" dirty="0">
                <a:latin typeface="Arial MT"/>
                <a:cs typeface="Arial MT"/>
              </a:rPr>
              <a:t> </a:t>
            </a:r>
            <a:r>
              <a:rPr sz="1400" spc="-5" dirty="0">
                <a:latin typeface="Arial MT"/>
                <a:cs typeface="Arial MT"/>
              </a:rPr>
              <a:t>in</a:t>
            </a:r>
            <a:r>
              <a:rPr sz="1400" dirty="0">
                <a:latin typeface="Arial MT"/>
                <a:cs typeface="Arial MT"/>
              </a:rPr>
              <a:t> </a:t>
            </a:r>
            <a:r>
              <a:rPr sz="1400" spc="-5" dirty="0">
                <a:latin typeface="Arial MT"/>
                <a:cs typeface="Arial MT"/>
              </a:rPr>
              <a:t>Tactical</a:t>
            </a:r>
            <a:r>
              <a:rPr sz="1400" spc="-20" dirty="0">
                <a:latin typeface="Arial MT"/>
                <a:cs typeface="Arial MT"/>
              </a:rPr>
              <a:t> </a:t>
            </a:r>
            <a:r>
              <a:rPr sz="1400" spc="-5" dirty="0">
                <a:latin typeface="Arial MT"/>
                <a:cs typeface="Arial MT"/>
              </a:rPr>
              <a:t>Field Care.</a:t>
            </a:r>
            <a:endParaRPr sz="1400">
              <a:latin typeface="Arial MT"/>
              <a:cs typeface="Arial MT"/>
            </a:endParaRPr>
          </a:p>
        </p:txBody>
      </p:sp>
      <p:grpSp>
        <p:nvGrpSpPr>
          <p:cNvPr id="28" name="object 28"/>
          <p:cNvGrpSpPr/>
          <p:nvPr/>
        </p:nvGrpSpPr>
        <p:grpSpPr>
          <a:xfrm>
            <a:off x="5702862" y="6455593"/>
            <a:ext cx="219075" cy="219075"/>
            <a:chOff x="5702862" y="6455593"/>
            <a:chExt cx="219075" cy="219075"/>
          </a:xfrm>
        </p:grpSpPr>
        <p:pic>
          <p:nvPicPr>
            <p:cNvPr id="29" name="object 29"/>
            <p:cNvPicPr/>
            <p:nvPr/>
          </p:nvPicPr>
          <p:blipFill>
            <a:blip r:embed="rId11" cstate="print"/>
            <a:stretch>
              <a:fillRect/>
            </a:stretch>
          </p:blipFill>
          <p:spPr>
            <a:xfrm>
              <a:off x="5709211" y="6461943"/>
              <a:ext cx="205976" cy="205976"/>
            </a:xfrm>
            <a:prstGeom prst="rect">
              <a:avLst/>
            </a:prstGeom>
          </p:spPr>
        </p:pic>
        <p:pic>
          <p:nvPicPr>
            <p:cNvPr id="30" name="object 30"/>
            <p:cNvPicPr/>
            <p:nvPr/>
          </p:nvPicPr>
          <p:blipFill>
            <a:blip r:embed="rId12" cstate="print"/>
            <a:stretch>
              <a:fillRect/>
            </a:stretch>
          </p:blipFill>
          <p:spPr>
            <a:xfrm>
              <a:off x="5702862" y="6455593"/>
              <a:ext cx="218676" cy="218676"/>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62400" y="289778"/>
            <a:ext cx="326707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23:</a:t>
            </a:r>
            <a:r>
              <a:rPr sz="2000" b="1" spc="-45" dirty="0">
                <a:solidFill>
                  <a:srgbClr val="756F6F"/>
                </a:solidFill>
                <a:latin typeface="Arial"/>
                <a:cs typeface="Arial"/>
              </a:rPr>
              <a:t> </a:t>
            </a:r>
            <a:r>
              <a:rPr sz="2000" b="1" spc="-5" dirty="0">
                <a:solidFill>
                  <a:srgbClr val="756F6F"/>
                </a:solidFill>
                <a:latin typeface="Arial"/>
                <a:cs typeface="Arial"/>
              </a:rPr>
              <a:t>Documentation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pic>
        <p:nvPicPr>
          <p:cNvPr id="4" name="object 4"/>
          <p:cNvPicPr/>
          <p:nvPr/>
        </p:nvPicPr>
        <p:blipFill>
          <a:blip r:embed="rId4" cstate="print"/>
          <a:stretch>
            <a:fillRect/>
          </a:stretch>
        </p:blipFill>
        <p:spPr>
          <a:xfrm>
            <a:off x="6958584" y="4848605"/>
            <a:ext cx="4957571" cy="1471421"/>
          </a:xfrm>
          <a:prstGeom prst="rect">
            <a:avLst/>
          </a:prstGeom>
        </p:spPr>
      </p:pic>
      <p:grpSp>
        <p:nvGrpSpPr>
          <p:cNvPr id="5" name="object 5"/>
          <p:cNvGrpSpPr/>
          <p:nvPr/>
        </p:nvGrpSpPr>
        <p:grpSpPr>
          <a:xfrm>
            <a:off x="531876" y="5567932"/>
            <a:ext cx="6166485" cy="797560"/>
            <a:chOff x="531876" y="5567932"/>
            <a:chExt cx="6166485" cy="797560"/>
          </a:xfrm>
        </p:grpSpPr>
        <p:sp>
          <p:nvSpPr>
            <p:cNvPr id="6" name="object 6"/>
            <p:cNvSpPr/>
            <p:nvPr/>
          </p:nvSpPr>
          <p:spPr>
            <a:xfrm>
              <a:off x="541401" y="5577457"/>
              <a:ext cx="6147435" cy="778510"/>
            </a:xfrm>
            <a:custGeom>
              <a:avLst/>
              <a:gdLst/>
              <a:ahLst/>
              <a:cxnLst/>
              <a:rect l="l" t="t" r="r" b="b"/>
              <a:pathLst>
                <a:path w="6147434" h="778510">
                  <a:moveTo>
                    <a:pt x="6076594" y="0"/>
                  </a:moveTo>
                  <a:lnTo>
                    <a:pt x="70459" y="0"/>
                  </a:lnTo>
                  <a:lnTo>
                    <a:pt x="43033" y="5537"/>
                  </a:lnTo>
                  <a:lnTo>
                    <a:pt x="20637" y="20637"/>
                  </a:lnTo>
                  <a:lnTo>
                    <a:pt x="5537" y="43033"/>
                  </a:lnTo>
                  <a:lnTo>
                    <a:pt x="0" y="70459"/>
                  </a:lnTo>
                  <a:lnTo>
                    <a:pt x="0" y="707542"/>
                  </a:lnTo>
                  <a:lnTo>
                    <a:pt x="5537" y="734968"/>
                  </a:lnTo>
                  <a:lnTo>
                    <a:pt x="20637" y="757364"/>
                  </a:lnTo>
                  <a:lnTo>
                    <a:pt x="43033" y="772464"/>
                  </a:lnTo>
                  <a:lnTo>
                    <a:pt x="70459" y="778002"/>
                  </a:lnTo>
                  <a:lnTo>
                    <a:pt x="6076594" y="778002"/>
                  </a:lnTo>
                  <a:lnTo>
                    <a:pt x="6104020" y="772464"/>
                  </a:lnTo>
                  <a:lnTo>
                    <a:pt x="6126416" y="757364"/>
                  </a:lnTo>
                  <a:lnTo>
                    <a:pt x="6141516" y="734968"/>
                  </a:lnTo>
                  <a:lnTo>
                    <a:pt x="6147054" y="707542"/>
                  </a:lnTo>
                  <a:lnTo>
                    <a:pt x="6147054" y="70459"/>
                  </a:lnTo>
                  <a:lnTo>
                    <a:pt x="6141516" y="43033"/>
                  </a:lnTo>
                  <a:lnTo>
                    <a:pt x="6126416" y="20637"/>
                  </a:lnTo>
                  <a:lnTo>
                    <a:pt x="6104020" y="5537"/>
                  </a:lnTo>
                  <a:lnTo>
                    <a:pt x="6076594" y="0"/>
                  </a:lnTo>
                  <a:close/>
                </a:path>
              </a:pathLst>
            </a:custGeom>
            <a:solidFill>
              <a:srgbClr val="FFF4D2"/>
            </a:solidFill>
          </p:spPr>
          <p:txBody>
            <a:bodyPr wrap="square" lIns="0" tIns="0" rIns="0" bIns="0" rtlCol="0"/>
            <a:lstStyle/>
            <a:p>
              <a:endParaRPr/>
            </a:p>
          </p:txBody>
        </p:sp>
        <p:sp>
          <p:nvSpPr>
            <p:cNvPr id="7" name="object 7"/>
            <p:cNvSpPr/>
            <p:nvPr/>
          </p:nvSpPr>
          <p:spPr>
            <a:xfrm>
              <a:off x="541401" y="5577457"/>
              <a:ext cx="6147435" cy="778510"/>
            </a:xfrm>
            <a:custGeom>
              <a:avLst/>
              <a:gdLst/>
              <a:ahLst/>
              <a:cxnLst/>
              <a:rect l="l" t="t" r="r" b="b"/>
              <a:pathLst>
                <a:path w="6147434" h="778510">
                  <a:moveTo>
                    <a:pt x="0" y="70459"/>
                  </a:moveTo>
                  <a:lnTo>
                    <a:pt x="5537" y="43033"/>
                  </a:lnTo>
                  <a:lnTo>
                    <a:pt x="20637" y="20637"/>
                  </a:lnTo>
                  <a:lnTo>
                    <a:pt x="43033" y="5537"/>
                  </a:lnTo>
                  <a:lnTo>
                    <a:pt x="70459" y="0"/>
                  </a:lnTo>
                  <a:lnTo>
                    <a:pt x="6076594" y="0"/>
                  </a:lnTo>
                  <a:lnTo>
                    <a:pt x="6104020" y="5537"/>
                  </a:lnTo>
                  <a:lnTo>
                    <a:pt x="6126416" y="20637"/>
                  </a:lnTo>
                  <a:lnTo>
                    <a:pt x="6141516" y="43033"/>
                  </a:lnTo>
                  <a:lnTo>
                    <a:pt x="6147054" y="70459"/>
                  </a:lnTo>
                  <a:lnTo>
                    <a:pt x="6147054" y="707542"/>
                  </a:lnTo>
                  <a:lnTo>
                    <a:pt x="6141516" y="734968"/>
                  </a:lnTo>
                  <a:lnTo>
                    <a:pt x="6126416" y="757364"/>
                  </a:lnTo>
                  <a:lnTo>
                    <a:pt x="6104020" y="772464"/>
                  </a:lnTo>
                  <a:lnTo>
                    <a:pt x="6076594" y="778002"/>
                  </a:lnTo>
                  <a:lnTo>
                    <a:pt x="70459" y="778002"/>
                  </a:lnTo>
                  <a:lnTo>
                    <a:pt x="43033" y="772464"/>
                  </a:lnTo>
                  <a:lnTo>
                    <a:pt x="20637" y="757364"/>
                  </a:lnTo>
                  <a:lnTo>
                    <a:pt x="5537" y="734968"/>
                  </a:lnTo>
                  <a:lnTo>
                    <a:pt x="0" y="707542"/>
                  </a:lnTo>
                  <a:lnTo>
                    <a:pt x="0" y="70459"/>
                  </a:lnTo>
                  <a:close/>
                </a:path>
              </a:pathLst>
            </a:custGeom>
            <a:ln w="19049">
              <a:solidFill>
                <a:srgbClr val="BB8542"/>
              </a:solidFill>
            </a:ln>
          </p:spPr>
          <p:txBody>
            <a:bodyPr wrap="square" lIns="0" tIns="0" rIns="0" bIns="0" rtlCol="0"/>
            <a:lstStyle/>
            <a:p>
              <a:endParaRPr/>
            </a:p>
          </p:txBody>
        </p:sp>
      </p:grpSp>
      <p:sp>
        <p:nvSpPr>
          <p:cNvPr id="8" name="object 8"/>
          <p:cNvSpPr txBox="1"/>
          <p:nvPr/>
        </p:nvSpPr>
        <p:spPr>
          <a:xfrm>
            <a:off x="874585" y="1931809"/>
            <a:ext cx="5456555" cy="4279265"/>
          </a:xfrm>
          <a:prstGeom prst="rect">
            <a:avLst/>
          </a:prstGeom>
        </p:spPr>
        <p:txBody>
          <a:bodyPr vert="horz" wrap="square" lIns="0" tIns="12700" rIns="0" bIns="0" rtlCol="0">
            <a:spAutoFit/>
          </a:bodyPr>
          <a:lstStyle/>
          <a:p>
            <a:pPr marL="12700" marR="1854835">
              <a:lnSpc>
                <a:spcPct val="100000"/>
              </a:lnSpc>
              <a:spcBef>
                <a:spcPts val="100"/>
              </a:spcBef>
            </a:pPr>
            <a:r>
              <a:rPr sz="2100" b="1" spc="-5" dirty="0">
                <a:latin typeface="Arial"/>
                <a:cs typeface="Arial"/>
              </a:rPr>
              <a:t>Documentation </a:t>
            </a:r>
            <a:r>
              <a:rPr sz="2100" spc="-5" dirty="0">
                <a:latin typeface="Arial MT"/>
                <a:cs typeface="Arial MT"/>
              </a:rPr>
              <a:t>directly </a:t>
            </a:r>
            <a:r>
              <a:rPr sz="2100" dirty="0">
                <a:latin typeface="Arial MT"/>
                <a:cs typeface="Arial MT"/>
              </a:rPr>
              <a:t> </a:t>
            </a:r>
            <a:r>
              <a:rPr sz="2100" spc="-5" dirty="0">
                <a:latin typeface="Arial MT"/>
                <a:cs typeface="Arial MT"/>
              </a:rPr>
              <a:t>impacts</a:t>
            </a:r>
            <a:r>
              <a:rPr sz="2100" spc="-30" dirty="0">
                <a:latin typeface="Arial MT"/>
                <a:cs typeface="Arial MT"/>
              </a:rPr>
              <a:t> </a:t>
            </a:r>
            <a:r>
              <a:rPr sz="2100" spc="-5" dirty="0">
                <a:latin typeface="Arial MT"/>
                <a:cs typeface="Arial MT"/>
              </a:rPr>
              <a:t>ongoing</a:t>
            </a:r>
            <a:r>
              <a:rPr sz="2100" spc="-30" dirty="0">
                <a:latin typeface="Arial MT"/>
                <a:cs typeface="Arial MT"/>
              </a:rPr>
              <a:t> </a:t>
            </a:r>
            <a:r>
              <a:rPr sz="2100" spc="-5" dirty="0">
                <a:latin typeface="Arial MT"/>
                <a:cs typeface="Arial MT"/>
              </a:rPr>
              <a:t>casualty</a:t>
            </a:r>
            <a:r>
              <a:rPr sz="2100" spc="-25" dirty="0">
                <a:latin typeface="Arial MT"/>
                <a:cs typeface="Arial MT"/>
              </a:rPr>
              <a:t> </a:t>
            </a:r>
            <a:r>
              <a:rPr sz="2100" dirty="0">
                <a:latin typeface="Arial MT"/>
                <a:cs typeface="Arial MT"/>
              </a:rPr>
              <a:t>care</a:t>
            </a:r>
            <a:endParaRPr sz="2100">
              <a:latin typeface="Arial MT"/>
              <a:cs typeface="Arial MT"/>
            </a:endParaRPr>
          </a:p>
          <a:p>
            <a:pPr marL="12700" marR="709930">
              <a:lnSpc>
                <a:spcPct val="100000"/>
              </a:lnSpc>
              <a:spcBef>
                <a:spcPts val="1200"/>
              </a:spcBef>
            </a:pPr>
            <a:r>
              <a:rPr sz="2100" b="1" spc="-5" dirty="0">
                <a:latin typeface="Arial"/>
                <a:cs typeface="Arial"/>
              </a:rPr>
              <a:t>Information</a:t>
            </a:r>
            <a:r>
              <a:rPr sz="2100" b="1" spc="15" dirty="0">
                <a:latin typeface="Arial"/>
                <a:cs typeface="Arial"/>
              </a:rPr>
              <a:t> </a:t>
            </a:r>
            <a:r>
              <a:rPr sz="2100" dirty="0">
                <a:latin typeface="Arial MT"/>
                <a:cs typeface="Arial MT"/>
              </a:rPr>
              <a:t>is</a:t>
            </a:r>
            <a:r>
              <a:rPr sz="2100" spc="-5" dirty="0">
                <a:latin typeface="Arial MT"/>
                <a:cs typeface="Arial MT"/>
              </a:rPr>
              <a:t> crucial to</a:t>
            </a:r>
            <a:r>
              <a:rPr sz="2100" spc="-10" dirty="0">
                <a:latin typeface="Arial MT"/>
                <a:cs typeface="Arial MT"/>
              </a:rPr>
              <a:t> </a:t>
            </a:r>
            <a:r>
              <a:rPr sz="2100" spc="-5" dirty="0">
                <a:latin typeface="Arial MT"/>
                <a:cs typeface="Arial MT"/>
              </a:rPr>
              <a:t>other</a:t>
            </a:r>
            <a:r>
              <a:rPr sz="2100" spc="-15" dirty="0">
                <a:latin typeface="Arial MT"/>
                <a:cs typeface="Arial MT"/>
              </a:rPr>
              <a:t> </a:t>
            </a:r>
            <a:r>
              <a:rPr sz="2100" spc="-5" dirty="0">
                <a:latin typeface="Arial MT"/>
                <a:cs typeface="Arial MT"/>
              </a:rPr>
              <a:t>providers </a:t>
            </a:r>
            <a:r>
              <a:rPr sz="2100" spc="-565" dirty="0">
                <a:latin typeface="Arial MT"/>
                <a:cs typeface="Arial MT"/>
              </a:rPr>
              <a:t> </a:t>
            </a:r>
            <a:r>
              <a:rPr sz="2100" dirty="0">
                <a:latin typeface="Arial MT"/>
                <a:cs typeface="Arial MT"/>
              </a:rPr>
              <a:t>in</a:t>
            </a:r>
            <a:r>
              <a:rPr sz="2100" spc="-15" dirty="0">
                <a:latin typeface="Arial MT"/>
                <a:cs typeface="Arial MT"/>
              </a:rPr>
              <a:t> </a:t>
            </a:r>
            <a:r>
              <a:rPr sz="2100" spc="-5" dirty="0">
                <a:latin typeface="Arial MT"/>
                <a:cs typeface="Arial MT"/>
              </a:rPr>
              <a:t>the</a:t>
            </a:r>
            <a:r>
              <a:rPr sz="2100" spc="-10" dirty="0">
                <a:latin typeface="Arial MT"/>
                <a:cs typeface="Arial MT"/>
              </a:rPr>
              <a:t> </a:t>
            </a:r>
            <a:r>
              <a:rPr sz="2100" spc="-5" dirty="0">
                <a:latin typeface="Arial MT"/>
                <a:cs typeface="Arial MT"/>
              </a:rPr>
              <a:t>continuum</a:t>
            </a:r>
            <a:r>
              <a:rPr sz="2100" spc="-25" dirty="0">
                <a:latin typeface="Arial MT"/>
                <a:cs typeface="Arial MT"/>
              </a:rPr>
              <a:t> </a:t>
            </a:r>
            <a:r>
              <a:rPr sz="2100" dirty="0">
                <a:latin typeface="Arial MT"/>
                <a:cs typeface="Arial MT"/>
              </a:rPr>
              <a:t>of care</a:t>
            </a:r>
            <a:endParaRPr sz="2100">
              <a:latin typeface="Arial MT"/>
              <a:cs typeface="Arial MT"/>
            </a:endParaRPr>
          </a:p>
          <a:p>
            <a:pPr marL="12700">
              <a:lnSpc>
                <a:spcPct val="100000"/>
              </a:lnSpc>
              <a:spcBef>
                <a:spcPts val="1195"/>
              </a:spcBef>
            </a:pPr>
            <a:r>
              <a:rPr sz="2100" b="1" spc="-5" dirty="0">
                <a:latin typeface="Arial"/>
                <a:cs typeface="Arial"/>
              </a:rPr>
              <a:t>Prehospital documentation</a:t>
            </a:r>
            <a:r>
              <a:rPr sz="2100" b="1" spc="15" dirty="0">
                <a:latin typeface="Arial"/>
                <a:cs typeface="Arial"/>
              </a:rPr>
              <a:t> </a:t>
            </a:r>
            <a:r>
              <a:rPr sz="2100" spc="-5" dirty="0">
                <a:latin typeface="Arial MT"/>
                <a:cs typeface="Arial MT"/>
              </a:rPr>
              <a:t>becomes</a:t>
            </a:r>
            <a:endParaRPr sz="2100">
              <a:latin typeface="Arial MT"/>
              <a:cs typeface="Arial MT"/>
            </a:endParaRPr>
          </a:p>
          <a:p>
            <a:pPr marL="12700" marR="5080">
              <a:lnSpc>
                <a:spcPct val="100000"/>
              </a:lnSpc>
            </a:pPr>
            <a:r>
              <a:rPr sz="2100" dirty="0">
                <a:latin typeface="Arial MT"/>
                <a:cs typeface="Arial MT"/>
              </a:rPr>
              <a:t>a </a:t>
            </a:r>
            <a:r>
              <a:rPr sz="2100" spc="-5" dirty="0">
                <a:latin typeface="Arial MT"/>
                <a:cs typeface="Arial MT"/>
              </a:rPr>
              <a:t>permanent </a:t>
            </a:r>
            <a:r>
              <a:rPr sz="2100" dirty="0">
                <a:latin typeface="Arial MT"/>
                <a:cs typeface="Arial MT"/>
              </a:rPr>
              <a:t>part of </a:t>
            </a:r>
            <a:r>
              <a:rPr sz="2100" spc="-5" dirty="0">
                <a:latin typeface="Arial MT"/>
                <a:cs typeface="Arial MT"/>
              </a:rPr>
              <a:t>the casualty’s longitudinal </a:t>
            </a:r>
            <a:r>
              <a:rPr sz="2100" spc="-570" dirty="0">
                <a:latin typeface="Arial MT"/>
                <a:cs typeface="Arial MT"/>
              </a:rPr>
              <a:t> </a:t>
            </a:r>
            <a:r>
              <a:rPr sz="2100" spc="-5" dirty="0">
                <a:latin typeface="Arial MT"/>
                <a:cs typeface="Arial MT"/>
              </a:rPr>
              <a:t>medical</a:t>
            </a:r>
            <a:r>
              <a:rPr sz="2100" spc="-15" dirty="0">
                <a:latin typeface="Arial MT"/>
                <a:cs typeface="Arial MT"/>
              </a:rPr>
              <a:t> </a:t>
            </a:r>
            <a:r>
              <a:rPr sz="2100" spc="-5" dirty="0">
                <a:latin typeface="Arial MT"/>
                <a:cs typeface="Arial MT"/>
              </a:rPr>
              <a:t>record</a:t>
            </a:r>
            <a:endParaRPr sz="2100">
              <a:latin typeface="Arial MT"/>
              <a:cs typeface="Arial MT"/>
            </a:endParaRPr>
          </a:p>
          <a:p>
            <a:pPr marL="12700" marR="2162175">
              <a:lnSpc>
                <a:spcPct val="100000"/>
              </a:lnSpc>
              <a:spcBef>
                <a:spcPts val="1200"/>
              </a:spcBef>
            </a:pPr>
            <a:r>
              <a:rPr sz="2100" b="1" dirty="0">
                <a:latin typeface="Arial"/>
                <a:cs typeface="Arial"/>
              </a:rPr>
              <a:t>Data</a:t>
            </a:r>
            <a:r>
              <a:rPr sz="2100" b="1" spc="-30" dirty="0">
                <a:latin typeface="Arial"/>
                <a:cs typeface="Arial"/>
              </a:rPr>
              <a:t> </a:t>
            </a:r>
            <a:r>
              <a:rPr sz="2100" b="1" spc="-5" dirty="0">
                <a:latin typeface="Arial"/>
                <a:cs typeface="Arial"/>
              </a:rPr>
              <a:t>informs</a:t>
            </a:r>
            <a:r>
              <a:rPr sz="2100" b="1" spc="-30" dirty="0">
                <a:latin typeface="Arial"/>
                <a:cs typeface="Arial"/>
              </a:rPr>
              <a:t> </a:t>
            </a:r>
            <a:r>
              <a:rPr sz="2100" spc="-5" dirty="0">
                <a:latin typeface="Arial MT"/>
                <a:cs typeface="Arial MT"/>
              </a:rPr>
              <a:t>casualty</a:t>
            </a:r>
            <a:r>
              <a:rPr sz="2100" spc="-25" dirty="0">
                <a:latin typeface="Arial MT"/>
                <a:cs typeface="Arial MT"/>
              </a:rPr>
              <a:t> </a:t>
            </a:r>
            <a:r>
              <a:rPr sz="2100" dirty="0">
                <a:latin typeface="Arial MT"/>
                <a:cs typeface="Arial MT"/>
              </a:rPr>
              <a:t>care </a:t>
            </a:r>
            <a:r>
              <a:rPr sz="2100" spc="-570" dirty="0">
                <a:latin typeface="Arial MT"/>
                <a:cs typeface="Arial MT"/>
              </a:rPr>
              <a:t> </a:t>
            </a:r>
            <a:r>
              <a:rPr sz="2100" spc="-5" dirty="0">
                <a:latin typeface="Arial MT"/>
                <a:cs typeface="Arial MT"/>
              </a:rPr>
              <a:t>process</a:t>
            </a:r>
            <a:r>
              <a:rPr sz="2100" spc="-20" dirty="0">
                <a:latin typeface="Arial MT"/>
                <a:cs typeface="Arial MT"/>
              </a:rPr>
              <a:t> </a:t>
            </a:r>
            <a:r>
              <a:rPr sz="2100" spc="-5" dirty="0">
                <a:latin typeface="Arial MT"/>
                <a:cs typeface="Arial MT"/>
              </a:rPr>
              <a:t>improvement</a:t>
            </a:r>
            <a:endParaRPr sz="2100">
              <a:latin typeface="Arial MT"/>
              <a:cs typeface="Arial MT"/>
            </a:endParaRPr>
          </a:p>
          <a:p>
            <a:pPr>
              <a:lnSpc>
                <a:spcPct val="100000"/>
              </a:lnSpc>
              <a:spcBef>
                <a:spcPts val="40"/>
              </a:spcBef>
            </a:pPr>
            <a:endParaRPr sz="2900">
              <a:latin typeface="Arial MT"/>
              <a:cs typeface="Arial MT"/>
            </a:endParaRPr>
          </a:p>
          <a:p>
            <a:pPr marL="454025" marR="163830">
              <a:lnSpc>
                <a:spcPct val="100000"/>
              </a:lnSpc>
            </a:pPr>
            <a:r>
              <a:rPr sz="1600" b="1" spc="-5" dirty="0">
                <a:latin typeface="Arial"/>
                <a:cs typeface="Arial"/>
              </a:rPr>
              <a:t>REMEMBER</a:t>
            </a:r>
            <a:r>
              <a:rPr sz="1600" b="1" spc="-10" dirty="0">
                <a:latin typeface="Arial"/>
                <a:cs typeface="Arial"/>
              </a:rPr>
              <a:t> </a:t>
            </a:r>
            <a:r>
              <a:rPr sz="1600" spc="-5" dirty="0">
                <a:latin typeface="Arial MT"/>
                <a:cs typeface="Arial MT"/>
              </a:rPr>
              <a:t>Documentation of</a:t>
            </a:r>
            <a:r>
              <a:rPr sz="1600" spc="5" dirty="0">
                <a:latin typeface="Arial MT"/>
                <a:cs typeface="Arial MT"/>
              </a:rPr>
              <a:t> </a:t>
            </a:r>
            <a:r>
              <a:rPr sz="1600" spc="-5" dirty="0">
                <a:latin typeface="Arial MT"/>
                <a:cs typeface="Arial MT"/>
              </a:rPr>
              <a:t>care on</a:t>
            </a:r>
            <a:r>
              <a:rPr sz="1600" dirty="0">
                <a:latin typeface="Arial MT"/>
                <a:cs typeface="Arial MT"/>
              </a:rPr>
              <a:t> </a:t>
            </a:r>
            <a:r>
              <a:rPr sz="1600" spc="-5" dirty="0">
                <a:latin typeface="Arial MT"/>
                <a:cs typeface="Arial MT"/>
              </a:rPr>
              <a:t>the</a:t>
            </a:r>
            <a:r>
              <a:rPr sz="1600" spc="5" dirty="0">
                <a:latin typeface="Arial MT"/>
                <a:cs typeface="Arial MT"/>
              </a:rPr>
              <a:t> </a:t>
            </a:r>
            <a:r>
              <a:rPr sz="1600" spc="-5" dirty="0">
                <a:latin typeface="Arial MT"/>
                <a:cs typeface="Arial MT"/>
              </a:rPr>
              <a:t>battlefield </a:t>
            </a:r>
            <a:r>
              <a:rPr sz="1600" spc="-430" dirty="0">
                <a:latin typeface="Arial MT"/>
                <a:cs typeface="Arial MT"/>
              </a:rPr>
              <a:t> </a:t>
            </a:r>
            <a:r>
              <a:rPr sz="1600" spc="-5" dirty="0">
                <a:latin typeface="Arial MT"/>
                <a:cs typeface="Arial MT"/>
              </a:rPr>
              <a:t>is not</a:t>
            </a:r>
            <a:r>
              <a:rPr sz="1600" spc="5" dirty="0">
                <a:latin typeface="Arial MT"/>
                <a:cs typeface="Arial MT"/>
              </a:rPr>
              <a:t> </a:t>
            </a:r>
            <a:r>
              <a:rPr sz="1600" spc="-5" dirty="0">
                <a:latin typeface="Arial MT"/>
                <a:cs typeface="Arial MT"/>
              </a:rPr>
              <a:t>simply an</a:t>
            </a:r>
            <a:r>
              <a:rPr sz="1600" dirty="0">
                <a:latin typeface="Arial MT"/>
                <a:cs typeface="Arial MT"/>
              </a:rPr>
              <a:t> </a:t>
            </a:r>
            <a:r>
              <a:rPr sz="1600" spc="-5" dirty="0">
                <a:latin typeface="Arial MT"/>
                <a:cs typeface="Arial MT"/>
              </a:rPr>
              <a:t>administrative requirement</a:t>
            </a:r>
            <a:endParaRPr sz="1600">
              <a:latin typeface="Arial MT"/>
              <a:cs typeface="Arial MT"/>
            </a:endParaRPr>
          </a:p>
        </p:txBody>
      </p:sp>
      <p:pic>
        <p:nvPicPr>
          <p:cNvPr id="9" name="object 9"/>
          <p:cNvPicPr/>
          <p:nvPr/>
        </p:nvPicPr>
        <p:blipFill>
          <a:blip r:embed="rId5" cstate="print"/>
          <a:stretch>
            <a:fillRect/>
          </a:stretch>
        </p:blipFill>
        <p:spPr>
          <a:xfrm>
            <a:off x="719327" y="5732526"/>
            <a:ext cx="461771" cy="408431"/>
          </a:xfrm>
          <a:prstGeom prst="rect">
            <a:avLst/>
          </a:prstGeom>
        </p:spPr>
      </p:pic>
      <p:sp>
        <p:nvSpPr>
          <p:cNvPr id="10" name="object 10"/>
          <p:cNvSpPr txBox="1">
            <a:spLocks noGrp="1"/>
          </p:cNvSpPr>
          <p:nvPr>
            <p:ph type="title"/>
          </p:nvPr>
        </p:nvSpPr>
        <p:spPr>
          <a:xfrm>
            <a:off x="3689006" y="640130"/>
            <a:ext cx="4851400" cy="1068070"/>
          </a:xfrm>
          <a:prstGeom prst="rect">
            <a:avLst/>
          </a:prstGeom>
        </p:spPr>
        <p:txBody>
          <a:bodyPr vert="horz" wrap="square" lIns="0" tIns="12700" rIns="0" bIns="0" rtlCol="0">
            <a:spAutoFit/>
          </a:bodyPr>
          <a:lstStyle/>
          <a:p>
            <a:pPr marL="635" algn="ctr">
              <a:lnSpc>
                <a:spcPts val="4105"/>
              </a:lnSpc>
              <a:spcBef>
                <a:spcPts val="100"/>
              </a:spcBef>
            </a:pPr>
            <a:r>
              <a:rPr sz="3600" spc="-5" dirty="0">
                <a:solidFill>
                  <a:srgbClr val="BB8542"/>
                </a:solidFill>
              </a:rPr>
              <a:t>IMPORTANCE</a:t>
            </a:r>
            <a:endParaRPr sz="3600"/>
          </a:p>
          <a:p>
            <a:pPr algn="ctr">
              <a:lnSpc>
                <a:spcPts val="4105"/>
              </a:lnSpc>
            </a:pPr>
            <a:r>
              <a:rPr sz="3600" dirty="0">
                <a:solidFill>
                  <a:srgbClr val="000000"/>
                </a:solidFill>
              </a:rPr>
              <a:t>OF</a:t>
            </a:r>
            <a:r>
              <a:rPr sz="3600" spc="-65" dirty="0">
                <a:solidFill>
                  <a:srgbClr val="000000"/>
                </a:solidFill>
              </a:rPr>
              <a:t> </a:t>
            </a:r>
            <a:r>
              <a:rPr sz="3600" spc="-5" dirty="0">
                <a:solidFill>
                  <a:srgbClr val="000000"/>
                </a:solidFill>
              </a:rPr>
              <a:t>DOCUMENTATION</a:t>
            </a:r>
            <a:endParaRPr sz="3600"/>
          </a:p>
        </p:txBody>
      </p:sp>
      <p:sp>
        <p:nvSpPr>
          <p:cNvPr id="11" name="object 11"/>
          <p:cNvSpPr/>
          <p:nvPr/>
        </p:nvSpPr>
        <p:spPr>
          <a:xfrm>
            <a:off x="672465" y="1998342"/>
            <a:ext cx="0" cy="579755"/>
          </a:xfrm>
          <a:custGeom>
            <a:avLst/>
            <a:gdLst/>
            <a:ahLst/>
            <a:cxnLst/>
            <a:rect l="l" t="t" r="r" b="b"/>
            <a:pathLst>
              <a:path h="579755">
                <a:moveTo>
                  <a:pt x="0" y="579716"/>
                </a:moveTo>
                <a:lnTo>
                  <a:pt x="0" y="0"/>
                </a:lnTo>
              </a:path>
            </a:pathLst>
          </a:custGeom>
          <a:ln w="101600">
            <a:solidFill>
              <a:srgbClr val="CD9146"/>
            </a:solidFill>
          </a:ln>
        </p:spPr>
        <p:txBody>
          <a:bodyPr wrap="square" lIns="0" tIns="0" rIns="0" bIns="0" rtlCol="0"/>
          <a:lstStyle/>
          <a:p>
            <a:endParaRPr/>
          </a:p>
        </p:txBody>
      </p:sp>
      <p:sp>
        <p:nvSpPr>
          <p:cNvPr id="12" name="object 12"/>
          <p:cNvSpPr/>
          <p:nvPr/>
        </p:nvSpPr>
        <p:spPr>
          <a:xfrm>
            <a:off x="670179" y="2771011"/>
            <a:ext cx="0" cy="579755"/>
          </a:xfrm>
          <a:custGeom>
            <a:avLst/>
            <a:gdLst/>
            <a:ahLst/>
            <a:cxnLst/>
            <a:rect l="l" t="t" r="r" b="b"/>
            <a:pathLst>
              <a:path h="579754">
                <a:moveTo>
                  <a:pt x="0" y="579716"/>
                </a:moveTo>
                <a:lnTo>
                  <a:pt x="0" y="0"/>
                </a:lnTo>
              </a:path>
            </a:pathLst>
          </a:custGeom>
          <a:ln w="101600">
            <a:solidFill>
              <a:srgbClr val="CD9146"/>
            </a:solidFill>
          </a:ln>
        </p:spPr>
        <p:txBody>
          <a:bodyPr wrap="square" lIns="0" tIns="0" rIns="0" bIns="0" rtlCol="0"/>
          <a:lstStyle/>
          <a:p>
            <a:endParaRPr/>
          </a:p>
        </p:txBody>
      </p:sp>
      <p:sp>
        <p:nvSpPr>
          <p:cNvPr id="13" name="object 13"/>
          <p:cNvSpPr/>
          <p:nvPr/>
        </p:nvSpPr>
        <p:spPr>
          <a:xfrm>
            <a:off x="670179" y="3561967"/>
            <a:ext cx="0" cy="947419"/>
          </a:xfrm>
          <a:custGeom>
            <a:avLst/>
            <a:gdLst/>
            <a:ahLst/>
            <a:cxnLst/>
            <a:rect l="l" t="t" r="r" b="b"/>
            <a:pathLst>
              <a:path h="947420">
                <a:moveTo>
                  <a:pt x="0" y="946899"/>
                </a:moveTo>
                <a:lnTo>
                  <a:pt x="0" y="0"/>
                </a:lnTo>
              </a:path>
            </a:pathLst>
          </a:custGeom>
          <a:ln w="101600">
            <a:solidFill>
              <a:srgbClr val="CD9146"/>
            </a:solidFill>
          </a:ln>
        </p:spPr>
        <p:txBody>
          <a:bodyPr wrap="square" lIns="0" tIns="0" rIns="0" bIns="0" rtlCol="0"/>
          <a:lstStyle/>
          <a:p>
            <a:endParaRPr/>
          </a:p>
        </p:txBody>
      </p:sp>
      <p:grpSp>
        <p:nvGrpSpPr>
          <p:cNvPr id="14" name="object 14"/>
          <p:cNvGrpSpPr/>
          <p:nvPr/>
        </p:nvGrpSpPr>
        <p:grpSpPr>
          <a:xfrm>
            <a:off x="6374142" y="1416558"/>
            <a:ext cx="5817870" cy="3782060"/>
            <a:chOff x="6374142" y="1416558"/>
            <a:chExt cx="5817870" cy="3782060"/>
          </a:xfrm>
        </p:grpSpPr>
        <p:pic>
          <p:nvPicPr>
            <p:cNvPr id="15" name="object 15"/>
            <p:cNvPicPr/>
            <p:nvPr/>
          </p:nvPicPr>
          <p:blipFill>
            <a:blip r:embed="rId6" cstate="print"/>
            <a:stretch>
              <a:fillRect/>
            </a:stretch>
          </p:blipFill>
          <p:spPr>
            <a:xfrm>
              <a:off x="6374142" y="1416558"/>
              <a:ext cx="5817857" cy="3781805"/>
            </a:xfrm>
            <a:prstGeom prst="rect">
              <a:avLst/>
            </a:prstGeom>
          </p:spPr>
        </p:pic>
        <p:pic>
          <p:nvPicPr>
            <p:cNvPr id="16" name="object 16"/>
            <p:cNvPicPr/>
            <p:nvPr/>
          </p:nvPicPr>
          <p:blipFill>
            <a:blip r:embed="rId7" cstate="print"/>
            <a:stretch>
              <a:fillRect/>
            </a:stretch>
          </p:blipFill>
          <p:spPr>
            <a:xfrm>
              <a:off x="6568440" y="1610868"/>
              <a:ext cx="5497067" cy="3195066"/>
            </a:xfrm>
            <a:prstGeom prst="rect">
              <a:avLst/>
            </a:prstGeom>
          </p:spPr>
        </p:pic>
      </p:grpSp>
      <p:sp>
        <p:nvSpPr>
          <p:cNvPr id="17" name="object 17"/>
          <p:cNvSpPr/>
          <p:nvPr/>
        </p:nvSpPr>
        <p:spPr>
          <a:xfrm>
            <a:off x="670179" y="4663817"/>
            <a:ext cx="0" cy="621030"/>
          </a:xfrm>
          <a:custGeom>
            <a:avLst/>
            <a:gdLst/>
            <a:ahLst/>
            <a:cxnLst/>
            <a:rect l="l" t="t" r="r" b="b"/>
            <a:pathLst>
              <a:path h="621029">
                <a:moveTo>
                  <a:pt x="0" y="620801"/>
                </a:moveTo>
                <a:lnTo>
                  <a:pt x="0" y="0"/>
                </a:lnTo>
              </a:path>
            </a:pathLst>
          </a:custGeom>
          <a:ln w="101600">
            <a:solidFill>
              <a:srgbClr val="CD9146"/>
            </a:solidFill>
          </a:ln>
        </p:spPr>
        <p:txBody>
          <a:bodyPr wrap="square" lIns="0" tIns="0" rIns="0" bIns="0" rtlCol="0"/>
          <a:lstStyle/>
          <a:p>
            <a:endParaRPr/>
          </a:p>
        </p:txBody>
      </p:sp>
      <p:sp>
        <p:nvSpPr>
          <p:cNvPr id="19" name="object 19"/>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4</a:t>
            </a:fld>
            <a:endParaRPr sz="1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67945" rIns="0" bIns="0" rtlCol="0">
            <a:spAutoFit/>
          </a:bodyPr>
          <a:lstStyle/>
          <a:p>
            <a:pPr marL="12700">
              <a:lnSpc>
                <a:spcPct val="100000"/>
              </a:lnSpc>
              <a:spcBef>
                <a:spcPts val="535"/>
              </a:spcBef>
            </a:pPr>
            <a:r>
              <a:rPr spc="-5" dirty="0"/>
              <a:t>Module</a:t>
            </a:r>
            <a:r>
              <a:rPr spc="-40" dirty="0"/>
              <a:t> </a:t>
            </a:r>
            <a:r>
              <a:rPr spc="-5" dirty="0"/>
              <a:t>23:</a:t>
            </a:r>
            <a:r>
              <a:rPr spc="-45" dirty="0"/>
              <a:t> </a:t>
            </a:r>
            <a:r>
              <a:rPr spc="-5" dirty="0"/>
              <a:t>Documentation</a:t>
            </a:r>
          </a:p>
          <a:p>
            <a:pPr marL="77470">
              <a:lnSpc>
                <a:spcPct val="100000"/>
              </a:lnSpc>
              <a:spcBef>
                <a:spcPts val="795"/>
              </a:spcBef>
            </a:pPr>
            <a:r>
              <a:rPr sz="3600" spc="-5" dirty="0">
                <a:solidFill>
                  <a:srgbClr val="BB8542"/>
                </a:solidFill>
              </a:rPr>
              <a:t>CHALLENGES</a:t>
            </a:r>
            <a:endParaRPr sz="360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3371557" y="1243634"/>
            <a:ext cx="5487035" cy="574040"/>
          </a:xfrm>
          <a:prstGeom prst="rect">
            <a:avLst/>
          </a:prstGeom>
        </p:spPr>
        <p:txBody>
          <a:bodyPr vert="horz" wrap="square" lIns="0" tIns="12700" rIns="0" bIns="0" rtlCol="0">
            <a:spAutoFit/>
          </a:bodyPr>
          <a:lstStyle/>
          <a:p>
            <a:pPr marL="12700">
              <a:lnSpc>
                <a:spcPct val="100000"/>
              </a:lnSpc>
              <a:spcBef>
                <a:spcPts val="100"/>
              </a:spcBef>
            </a:pPr>
            <a:r>
              <a:rPr sz="3600" b="1" dirty="0">
                <a:latin typeface="Arial"/>
                <a:cs typeface="Arial"/>
              </a:rPr>
              <a:t>IN</a:t>
            </a:r>
            <a:r>
              <a:rPr sz="3600" b="1" spc="-40" dirty="0">
                <a:latin typeface="Arial"/>
                <a:cs typeface="Arial"/>
              </a:rPr>
              <a:t> </a:t>
            </a:r>
            <a:r>
              <a:rPr sz="3600" b="1" spc="-5" dirty="0">
                <a:latin typeface="Arial"/>
                <a:cs typeface="Arial"/>
              </a:rPr>
              <a:t>DOCUMENTING</a:t>
            </a:r>
            <a:r>
              <a:rPr sz="3600" b="1" spc="-35" dirty="0">
                <a:latin typeface="Arial"/>
                <a:cs typeface="Arial"/>
              </a:rPr>
              <a:t> </a:t>
            </a:r>
            <a:r>
              <a:rPr sz="3600" b="1" spc="-5" dirty="0">
                <a:latin typeface="Arial"/>
                <a:cs typeface="Arial"/>
              </a:rPr>
              <a:t>CARE</a:t>
            </a:r>
            <a:endParaRPr sz="3600">
              <a:latin typeface="Arial"/>
              <a:cs typeface="Arial"/>
            </a:endParaRPr>
          </a:p>
        </p:txBody>
      </p:sp>
      <p:grpSp>
        <p:nvGrpSpPr>
          <p:cNvPr id="5" name="object 5"/>
          <p:cNvGrpSpPr/>
          <p:nvPr/>
        </p:nvGrpSpPr>
        <p:grpSpPr>
          <a:xfrm>
            <a:off x="1563624" y="5487917"/>
            <a:ext cx="9260205" cy="649605"/>
            <a:chOff x="1563624" y="5487917"/>
            <a:chExt cx="9260205" cy="649605"/>
          </a:xfrm>
        </p:grpSpPr>
        <p:sp>
          <p:nvSpPr>
            <p:cNvPr id="6" name="object 6"/>
            <p:cNvSpPr/>
            <p:nvPr/>
          </p:nvSpPr>
          <p:spPr>
            <a:xfrm>
              <a:off x="1573149" y="5497442"/>
              <a:ext cx="9241155" cy="630555"/>
            </a:xfrm>
            <a:custGeom>
              <a:avLst/>
              <a:gdLst/>
              <a:ahLst/>
              <a:cxnLst/>
              <a:rect l="l" t="t" r="r" b="b"/>
              <a:pathLst>
                <a:path w="9241155" h="630554">
                  <a:moveTo>
                    <a:pt x="9183700" y="0"/>
                  </a:moveTo>
                  <a:lnTo>
                    <a:pt x="57073" y="0"/>
                  </a:lnTo>
                  <a:lnTo>
                    <a:pt x="34857" y="4485"/>
                  </a:lnTo>
                  <a:lnTo>
                    <a:pt x="16716" y="16716"/>
                  </a:lnTo>
                  <a:lnTo>
                    <a:pt x="4485" y="34857"/>
                  </a:lnTo>
                  <a:lnTo>
                    <a:pt x="0" y="57073"/>
                  </a:lnTo>
                  <a:lnTo>
                    <a:pt x="0" y="573112"/>
                  </a:lnTo>
                  <a:lnTo>
                    <a:pt x="4485" y="595326"/>
                  </a:lnTo>
                  <a:lnTo>
                    <a:pt x="16716" y="613463"/>
                  </a:lnTo>
                  <a:lnTo>
                    <a:pt x="34857" y="625690"/>
                  </a:lnTo>
                  <a:lnTo>
                    <a:pt x="57073" y="630173"/>
                  </a:lnTo>
                  <a:lnTo>
                    <a:pt x="9183700" y="630173"/>
                  </a:lnTo>
                  <a:lnTo>
                    <a:pt x="9205916" y="625690"/>
                  </a:lnTo>
                  <a:lnTo>
                    <a:pt x="9224057" y="613463"/>
                  </a:lnTo>
                  <a:lnTo>
                    <a:pt x="9236288" y="595326"/>
                  </a:lnTo>
                  <a:lnTo>
                    <a:pt x="9240774" y="573112"/>
                  </a:lnTo>
                  <a:lnTo>
                    <a:pt x="9240774" y="57073"/>
                  </a:lnTo>
                  <a:lnTo>
                    <a:pt x="9236288" y="34857"/>
                  </a:lnTo>
                  <a:lnTo>
                    <a:pt x="9224057" y="16716"/>
                  </a:lnTo>
                  <a:lnTo>
                    <a:pt x="9205916" y="4485"/>
                  </a:lnTo>
                  <a:lnTo>
                    <a:pt x="9183700" y="0"/>
                  </a:lnTo>
                  <a:close/>
                </a:path>
              </a:pathLst>
            </a:custGeom>
            <a:solidFill>
              <a:srgbClr val="FFF4D2"/>
            </a:solidFill>
          </p:spPr>
          <p:txBody>
            <a:bodyPr wrap="square" lIns="0" tIns="0" rIns="0" bIns="0" rtlCol="0"/>
            <a:lstStyle/>
            <a:p>
              <a:endParaRPr/>
            </a:p>
          </p:txBody>
        </p:sp>
        <p:sp>
          <p:nvSpPr>
            <p:cNvPr id="7" name="object 7"/>
            <p:cNvSpPr/>
            <p:nvPr/>
          </p:nvSpPr>
          <p:spPr>
            <a:xfrm>
              <a:off x="1573149" y="5497442"/>
              <a:ext cx="9241155" cy="630555"/>
            </a:xfrm>
            <a:custGeom>
              <a:avLst/>
              <a:gdLst/>
              <a:ahLst/>
              <a:cxnLst/>
              <a:rect l="l" t="t" r="r" b="b"/>
              <a:pathLst>
                <a:path w="9241155" h="630554">
                  <a:moveTo>
                    <a:pt x="0" y="57073"/>
                  </a:moveTo>
                  <a:lnTo>
                    <a:pt x="4485" y="34857"/>
                  </a:lnTo>
                  <a:lnTo>
                    <a:pt x="16716" y="16716"/>
                  </a:lnTo>
                  <a:lnTo>
                    <a:pt x="34857" y="4485"/>
                  </a:lnTo>
                  <a:lnTo>
                    <a:pt x="57073" y="0"/>
                  </a:lnTo>
                  <a:lnTo>
                    <a:pt x="9183700" y="0"/>
                  </a:lnTo>
                  <a:lnTo>
                    <a:pt x="9205916" y="4485"/>
                  </a:lnTo>
                  <a:lnTo>
                    <a:pt x="9224057" y="16716"/>
                  </a:lnTo>
                  <a:lnTo>
                    <a:pt x="9236288" y="34857"/>
                  </a:lnTo>
                  <a:lnTo>
                    <a:pt x="9240774" y="57073"/>
                  </a:lnTo>
                  <a:lnTo>
                    <a:pt x="9240774" y="573112"/>
                  </a:lnTo>
                  <a:lnTo>
                    <a:pt x="9236288" y="595326"/>
                  </a:lnTo>
                  <a:lnTo>
                    <a:pt x="9224057" y="613463"/>
                  </a:lnTo>
                  <a:lnTo>
                    <a:pt x="9205916" y="625690"/>
                  </a:lnTo>
                  <a:lnTo>
                    <a:pt x="9183700" y="630173"/>
                  </a:lnTo>
                  <a:lnTo>
                    <a:pt x="57073" y="630173"/>
                  </a:lnTo>
                  <a:lnTo>
                    <a:pt x="34857" y="625690"/>
                  </a:lnTo>
                  <a:lnTo>
                    <a:pt x="16716" y="613463"/>
                  </a:lnTo>
                  <a:lnTo>
                    <a:pt x="4485" y="595326"/>
                  </a:lnTo>
                  <a:lnTo>
                    <a:pt x="0" y="573112"/>
                  </a:lnTo>
                  <a:lnTo>
                    <a:pt x="0" y="57073"/>
                  </a:lnTo>
                  <a:close/>
                </a:path>
              </a:pathLst>
            </a:custGeom>
            <a:ln w="19050">
              <a:solidFill>
                <a:srgbClr val="BB8542"/>
              </a:solidFill>
            </a:ln>
          </p:spPr>
          <p:txBody>
            <a:bodyPr wrap="square" lIns="0" tIns="0" rIns="0" bIns="0" rtlCol="0"/>
            <a:lstStyle/>
            <a:p>
              <a:endParaRPr/>
            </a:p>
          </p:txBody>
        </p:sp>
      </p:grpSp>
      <p:sp>
        <p:nvSpPr>
          <p:cNvPr id="8" name="object 8"/>
          <p:cNvSpPr txBox="1"/>
          <p:nvPr/>
        </p:nvSpPr>
        <p:spPr>
          <a:xfrm>
            <a:off x="2238909" y="5664145"/>
            <a:ext cx="8368030" cy="269875"/>
          </a:xfrm>
          <a:prstGeom prst="rect">
            <a:avLst/>
          </a:prstGeom>
        </p:spPr>
        <p:txBody>
          <a:bodyPr vert="horz" wrap="square" lIns="0" tIns="12700" rIns="0" bIns="0" rtlCol="0">
            <a:spAutoFit/>
          </a:bodyPr>
          <a:lstStyle/>
          <a:p>
            <a:pPr marL="12700">
              <a:lnSpc>
                <a:spcPct val="100000"/>
              </a:lnSpc>
              <a:spcBef>
                <a:spcPts val="100"/>
              </a:spcBef>
            </a:pPr>
            <a:r>
              <a:rPr sz="1600" b="1" spc="-5" dirty="0">
                <a:latin typeface="Arial"/>
                <a:cs typeface="Arial"/>
              </a:rPr>
              <a:t>REMEMBER</a:t>
            </a:r>
            <a:r>
              <a:rPr sz="1600" b="1" dirty="0">
                <a:latin typeface="Arial"/>
                <a:cs typeface="Arial"/>
              </a:rPr>
              <a:t> </a:t>
            </a:r>
            <a:r>
              <a:rPr sz="1600" spc="-5" dirty="0">
                <a:latin typeface="Arial MT"/>
                <a:cs typeface="Arial MT"/>
              </a:rPr>
              <a:t>You</a:t>
            </a:r>
            <a:r>
              <a:rPr sz="1600" spc="-15" dirty="0">
                <a:latin typeface="Arial MT"/>
                <a:cs typeface="Arial MT"/>
              </a:rPr>
              <a:t> </a:t>
            </a:r>
            <a:r>
              <a:rPr sz="1600" spc="-5" dirty="0">
                <a:latin typeface="Arial MT"/>
                <a:cs typeface="Arial MT"/>
              </a:rPr>
              <a:t>have</a:t>
            </a:r>
            <a:r>
              <a:rPr sz="1600" spc="5" dirty="0">
                <a:latin typeface="Arial MT"/>
                <a:cs typeface="Arial MT"/>
              </a:rPr>
              <a:t> </a:t>
            </a:r>
            <a:r>
              <a:rPr sz="1600" spc="-5" dirty="0">
                <a:latin typeface="Arial MT"/>
                <a:cs typeface="Arial MT"/>
              </a:rPr>
              <a:t>not</a:t>
            </a:r>
            <a:r>
              <a:rPr sz="1600" spc="10" dirty="0">
                <a:latin typeface="Arial MT"/>
                <a:cs typeface="Arial MT"/>
              </a:rPr>
              <a:t> </a:t>
            </a:r>
            <a:r>
              <a:rPr sz="1600" spc="-5" dirty="0">
                <a:latin typeface="Arial MT"/>
                <a:cs typeface="Arial MT"/>
              </a:rPr>
              <a:t>finished</a:t>
            </a:r>
            <a:r>
              <a:rPr sz="1600" spc="5" dirty="0">
                <a:latin typeface="Arial MT"/>
                <a:cs typeface="Arial MT"/>
              </a:rPr>
              <a:t> </a:t>
            </a:r>
            <a:r>
              <a:rPr sz="1600" spc="-5" dirty="0">
                <a:latin typeface="Arial MT"/>
                <a:cs typeface="Arial MT"/>
              </a:rPr>
              <a:t>caring</a:t>
            </a:r>
            <a:r>
              <a:rPr sz="1600" dirty="0">
                <a:latin typeface="Arial MT"/>
                <a:cs typeface="Arial MT"/>
              </a:rPr>
              <a:t> </a:t>
            </a:r>
            <a:r>
              <a:rPr sz="1600" spc="-5" dirty="0">
                <a:latin typeface="Arial MT"/>
                <a:cs typeface="Arial MT"/>
              </a:rPr>
              <a:t>for</a:t>
            </a:r>
            <a:r>
              <a:rPr sz="1600" spc="20" dirty="0">
                <a:latin typeface="Arial MT"/>
                <a:cs typeface="Arial MT"/>
              </a:rPr>
              <a:t> </a:t>
            </a:r>
            <a:r>
              <a:rPr sz="1600" dirty="0">
                <a:latin typeface="Arial MT"/>
                <a:cs typeface="Arial MT"/>
              </a:rPr>
              <a:t>a</a:t>
            </a:r>
            <a:r>
              <a:rPr sz="1600" spc="5" dirty="0">
                <a:latin typeface="Arial MT"/>
                <a:cs typeface="Arial MT"/>
              </a:rPr>
              <a:t> </a:t>
            </a:r>
            <a:r>
              <a:rPr sz="1600" spc="-5" dirty="0">
                <a:latin typeface="Arial MT"/>
                <a:cs typeface="Arial MT"/>
              </a:rPr>
              <a:t>casualty</a:t>
            </a:r>
            <a:r>
              <a:rPr sz="1600" dirty="0">
                <a:latin typeface="Arial MT"/>
                <a:cs typeface="Arial MT"/>
              </a:rPr>
              <a:t> </a:t>
            </a:r>
            <a:r>
              <a:rPr sz="1600" spc="-5" dirty="0">
                <a:latin typeface="Arial MT"/>
                <a:cs typeface="Arial MT"/>
              </a:rPr>
              <a:t>until</a:t>
            </a:r>
            <a:r>
              <a:rPr sz="1600" spc="10" dirty="0">
                <a:latin typeface="Arial MT"/>
                <a:cs typeface="Arial MT"/>
              </a:rPr>
              <a:t> </a:t>
            </a:r>
            <a:r>
              <a:rPr sz="1600" spc="-5" dirty="0">
                <a:latin typeface="Arial MT"/>
                <a:cs typeface="Arial MT"/>
              </a:rPr>
              <a:t>you</a:t>
            </a:r>
            <a:r>
              <a:rPr sz="1600" dirty="0">
                <a:latin typeface="Arial MT"/>
                <a:cs typeface="Arial MT"/>
              </a:rPr>
              <a:t> </a:t>
            </a:r>
            <a:r>
              <a:rPr sz="1600" spc="-5" dirty="0">
                <a:latin typeface="Arial MT"/>
                <a:cs typeface="Arial MT"/>
              </a:rPr>
              <a:t>have</a:t>
            </a:r>
            <a:r>
              <a:rPr sz="1600" spc="5" dirty="0">
                <a:latin typeface="Arial MT"/>
                <a:cs typeface="Arial MT"/>
              </a:rPr>
              <a:t> </a:t>
            </a:r>
            <a:r>
              <a:rPr sz="1600" spc="-5" dirty="0">
                <a:latin typeface="Arial MT"/>
                <a:cs typeface="Arial MT"/>
              </a:rPr>
              <a:t>documented</a:t>
            </a:r>
            <a:r>
              <a:rPr sz="1600" spc="10" dirty="0">
                <a:latin typeface="Arial MT"/>
                <a:cs typeface="Arial MT"/>
              </a:rPr>
              <a:t> </a:t>
            </a:r>
            <a:r>
              <a:rPr sz="1600" spc="-5" dirty="0">
                <a:latin typeface="Arial MT"/>
                <a:cs typeface="Arial MT"/>
              </a:rPr>
              <a:t>the</a:t>
            </a:r>
            <a:r>
              <a:rPr sz="1600" spc="10" dirty="0">
                <a:latin typeface="Arial MT"/>
                <a:cs typeface="Arial MT"/>
              </a:rPr>
              <a:t> </a:t>
            </a:r>
            <a:r>
              <a:rPr sz="1600" spc="-5" dirty="0">
                <a:latin typeface="Arial MT"/>
                <a:cs typeface="Arial MT"/>
              </a:rPr>
              <a:t>care</a:t>
            </a:r>
            <a:endParaRPr sz="1600">
              <a:latin typeface="Arial MT"/>
              <a:cs typeface="Arial MT"/>
            </a:endParaRPr>
          </a:p>
        </p:txBody>
      </p:sp>
      <p:pic>
        <p:nvPicPr>
          <p:cNvPr id="9" name="object 9"/>
          <p:cNvPicPr/>
          <p:nvPr/>
        </p:nvPicPr>
        <p:blipFill>
          <a:blip r:embed="rId4" cstate="print"/>
          <a:stretch>
            <a:fillRect/>
          </a:stretch>
        </p:blipFill>
        <p:spPr>
          <a:xfrm>
            <a:off x="1716023" y="5641847"/>
            <a:ext cx="380999" cy="309371"/>
          </a:xfrm>
          <a:prstGeom prst="rect">
            <a:avLst/>
          </a:prstGeom>
        </p:spPr>
      </p:pic>
      <p:grpSp>
        <p:nvGrpSpPr>
          <p:cNvPr id="10" name="object 10"/>
          <p:cNvGrpSpPr/>
          <p:nvPr/>
        </p:nvGrpSpPr>
        <p:grpSpPr>
          <a:xfrm>
            <a:off x="700278" y="2022348"/>
            <a:ext cx="2348865" cy="2362200"/>
            <a:chOff x="700278" y="2022348"/>
            <a:chExt cx="2348865" cy="2362200"/>
          </a:xfrm>
        </p:grpSpPr>
        <p:pic>
          <p:nvPicPr>
            <p:cNvPr id="11" name="object 11"/>
            <p:cNvPicPr/>
            <p:nvPr/>
          </p:nvPicPr>
          <p:blipFill>
            <a:blip r:embed="rId5" cstate="print"/>
            <a:stretch>
              <a:fillRect/>
            </a:stretch>
          </p:blipFill>
          <p:spPr>
            <a:xfrm>
              <a:off x="700278" y="2022348"/>
              <a:ext cx="2348471" cy="2362174"/>
            </a:xfrm>
            <a:prstGeom prst="rect">
              <a:avLst/>
            </a:prstGeom>
          </p:spPr>
        </p:pic>
        <p:pic>
          <p:nvPicPr>
            <p:cNvPr id="12" name="object 12"/>
            <p:cNvPicPr/>
            <p:nvPr/>
          </p:nvPicPr>
          <p:blipFill>
            <a:blip r:embed="rId6" cstate="print"/>
            <a:stretch>
              <a:fillRect/>
            </a:stretch>
          </p:blipFill>
          <p:spPr>
            <a:xfrm>
              <a:off x="894587" y="2216658"/>
              <a:ext cx="1761743" cy="1775459"/>
            </a:xfrm>
            <a:prstGeom prst="rect">
              <a:avLst/>
            </a:prstGeom>
          </p:spPr>
        </p:pic>
      </p:grpSp>
      <p:grpSp>
        <p:nvGrpSpPr>
          <p:cNvPr id="13" name="object 13"/>
          <p:cNvGrpSpPr/>
          <p:nvPr/>
        </p:nvGrpSpPr>
        <p:grpSpPr>
          <a:xfrm>
            <a:off x="9136380" y="1949208"/>
            <a:ext cx="2659380" cy="2406650"/>
            <a:chOff x="9136380" y="1949208"/>
            <a:chExt cx="2659380" cy="2406650"/>
          </a:xfrm>
        </p:grpSpPr>
        <p:pic>
          <p:nvPicPr>
            <p:cNvPr id="14" name="object 14"/>
            <p:cNvPicPr/>
            <p:nvPr/>
          </p:nvPicPr>
          <p:blipFill>
            <a:blip r:embed="rId7" cstate="print"/>
            <a:stretch>
              <a:fillRect/>
            </a:stretch>
          </p:blipFill>
          <p:spPr>
            <a:xfrm>
              <a:off x="9136380" y="1949208"/>
              <a:ext cx="2659379" cy="2406370"/>
            </a:xfrm>
            <a:prstGeom prst="rect">
              <a:avLst/>
            </a:prstGeom>
          </p:spPr>
        </p:pic>
        <p:pic>
          <p:nvPicPr>
            <p:cNvPr id="15" name="object 15"/>
            <p:cNvPicPr/>
            <p:nvPr/>
          </p:nvPicPr>
          <p:blipFill>
            <a:blip r:embed="rId8" cstate="print"/>
            <a:stretch>
              <a:fillRect/>
            </a:stretch>
          </p:blipFill>
          <p:spPr>
            <a:xfrm>
              <a:off x="9330689" y="2143506"/>
              <a:ext cx="2072639" cy="1819655"/>
            </a:xfrm>
            <a:prstGeom prst="rect">
              <a:avLst/>
            </a:prstGeom>
          </p:spPr>
        </p:pic>
      </p:grpSp>
      <p:grpSp>
        <p:nvGrpSpPr>
          <p:cNvPr id="16" name="object 16"/>
          <p:cNvGrpSpPr/>
          <p:nvPr/>
        </p:nvGrpSpPr>
        <p:grpSpPr>
          <a:xfrm>
            <a:off x="6248400" y="1973592"/>
            <a:ext cx="2425700" cy="2413635"/>
            <a:chOff x="6248400" y="1973592"/>
            <a:chExt cx="2425700" cy="2413635"/>
          </a:xfrm>
        </p:grpSpPr>
        <p:pic>
          <p:nvPicPr>
            <p:cNvPr id="17" name="object 17"/>
            <p:cNvPicPr/>
            <p:nvPr/>
          </p:nvPicPr>
          <p:blipFill>
            <a:blip r:embed="rId9" cstate="print"/>
            <a:stretch>
              <a:fillRect/>
            </a:stretch>
          </p:blipFill>
          <p:spPr>
            <a:xfrm>
              <a:off x="6248400" y="1973592"/>
              <a:ext cx="2425445" cy="2413228"/>
            </a:xfrm>
            <a:prstGeom prst="rect">
              <a:avLst/>
            </a:prstGeom>
          </p:spPr>
        </p:pic>
        <p:pic>
          <p:nvPicPr>
            <p:cNvPr id="18" name="object 18"/>
            <p:cNvPicPr/>
            <p:nvPr/>
          </p:nvPicPr>
          <p:blipFill>
            <a:blip r:embed="rId10" cstate="print"/>
            <a:stretch>
              <a:fillRect/>
            </a:stretch>
          </p:blipFill>
          <p:spPr>
            <a:xfrm>
              <a:off x="6442710" y="2167890"/>
              <a:ext cx="1838705" cy="1826513"/>
            </a:xfrm>
            <a:prstGeom prst="rect">
              <a:avLst/>
            </a:prstGeom>
          </p:spPr>
        </p:pic>
      </p:grpSp>
      <p:grpSp>
        <p:nvGrpSpPr>
          <p:cNvPr id="19" name="object 19"/>
          <p:cNvGrpSpPr/>
          <p:nvPr/>
        </p:nvGrpSpPr>
        <p:grpSpPr>
          <a:xfrm>
            <a:off x="3361182" y="2082545"/>
            <a:ext cx="2647315" cy="2336800"/>
            <a:chOff x="3361182" y="2082545"/>
            <a:chExt cx="2647315" cy="2336800"/>
          </a:xfrm>
        </p:grpSpPr>
        <p:pic>
          <p:nvPicPr>
            <p:cNvPr id="20" name="object 20"/>
            <p:cNvPicPr/>
            <p:nvPr/>
          </p:nvPicPr>
          <p:blipFill>
            <a:blip r:embed="rId11" cstate="print"/>
            <a:stretch>
              <a:fillRect/>
            </a:stretch>
          </p:blipFill>
          <p:spPr>
            <a:xfrm>
              <a:off x="3361182" y="2082545"/>
              <a:ext cx="2647187" cy="2336279"/>
            </a:xfrm>
            <a:prstGeom prst="rect">
              <a:avLst/>
            </a:prstGeom>
          </p:spPr>
        </p:pic>
        <p:pic>
          <p:nvPicPr>
            <p:cNvPr id="21" name="object 21"/>
            <p:cNvPicPr/>
            <p:nvPr/>
          </p:nvPicPr>
          <p:blipFill>
            <a:blip r:embed="rId12" cstate="print"/>
            <a:stretch>
              <a:fillRect/>
            </a:stretch>
          </p:blipFill>
          <p:spPr>
            <a:xfrm>
              <a:off x="3555492" y="2276855"/>
              <a:ext cx="2060435" cy="1749551"/>
            </a:xfrm>
            <a:prstGeom prst="rect">
              <a:avLst/>
            </a:prstGeom>
          </p:spPr>
        </p:pic>
      </p:grpSp>
      <p:sp>
        <p:nvSpPr>
          <p:cNvPr id="22" name="object 22"/>
          <p:cNvSpPr txBox="1"/>
          <p:nvPr/>
        </p:nvSpPr>
        <p:spPr>
          <a:xfrm>
            <a:off x="786154" y="4149284"/>
            <a:ext cx="1861185" cy="635000"/>
          </a:xfrm>
          <a:prstGeom prst="rect">
            <a:avLst/>
          </a:prstGeom>
        </p:spPr>
        <p:txBody>
          <a:bodyPr vert="horz" wrap="square" lIns="0" tIns="12065" rIns="0" bIns="0" rtlCol="0">
            <a:spAutoFit/>
          </a:bodyPr>
          <a:lstStyle/>
          <a:p>
            <a:pPr marL="12700" marR="5080" indent="614045">
              <a:lnSpc>
                <a:spcPct val="100000"/>
              </a:lnSpc>
              <a:spcBef>
                <a:spcPts val="95"/>
              </a:spcBef>
            </a:pPr>
            <a:r>
              <a:rPr sz="2000" b="1" spc="-5" dirty="0">
                <a:latin typeface="Arial"/>
                <a:cs typeface="Arial"/>
              </a:rPr>
              <a:t>TIME </a:t>
            </a:r>
            <a:r>
              <a:rPr sz="2000" b="1" dirty="0">
                <a:latin typeface="Arial"/>
                <a:cs typeface="Arial"/>
              </a:rPr>
              <a:t> </a:t>
            </a:r>
            <a:r>
              <a:rPr sz="2000" b="1" spc="-10" dirty="0">
                <a:latin typeface="Arial"/>
                <a:cs typeface="Arial"/>
              </a:rPr>
              <a:t>CONS</a:t>
            </a:r>
            <a:r>
              <a:rPr sz="2000" b="1" spc="-5" dirty="0">
                <a:latin typeface="Arial"/>
                <a:cs typeface="Arial"/>
              </a:rPr>
              <a:t>TRAIN</a:t>
            </a:r>
            <a:r>
              <a:rPr sz="2000" b="1" dirty="0">
                <a:latin typeface="Arial"/>
                <a:cs typeface="Arial"/>
              </a:rPr>
              <a:t>T</a:t>
            </a:r>
            <a:r>
              <a:rPr sz="2000" b="1" spc="-5" dirty="0">
                <a:latin typeface="Arial"/>
                <a:cs typeface="Arial"/>
              </a:rPr>
              <a:t>S</a:t>
            </a:r>
            <a:endParaRPr sz="2000">
              <a:latin typeface="Arial"/>
              <a:cs typeface="Arial"/>
            </a:endParaRPr>
          </a:p>
        </p:txBody>
      </p:sp>
      <p:sp>
        <p:nvSpPr>
          <p:cNvPr id="27" name="object 27"/>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5</a:t>
            </a:fld>
            <a:endParaRPr sz="1200"/>
          </a:p>
        </p:txBody>
      </p:sp>
      <p:sp>
        <p:nvSpPr>
          <p:cNvPr id="23" name="object 23"/>
          <p:cNvSpPr txBox="1"/>
          <p:nvPr/>
        </p:nvSpPr>
        <p:spPr>
          <a:xfrm>
            <a:off x="3260495" y="4149284"/>
            <a:ext cx="2540000" cy="910590"/>
          </a:xfrm>
          <a:prstGeom prst="rect">
            <a:avLst/>
          </a:prstGeom>
        </p:spPr>
        <p:txBody>
          <a:bodyPr vert="horz" wrap="square" lIns="0" tIns="12065" rIns="0" bIns="0" rtlCol="0">
            <a:spAutoFit/>
          </a:bodyPr>
          <a:lstStyle/>
          <a:p>
            <a:pPr marL="437515" marR="427990" algn="ctr">
              <a:lnSpc>
                <a:spcPct val="100000"/>
              </a:lnSpc>
              <a:spcBef>
                <a:spcPts val="95"/>
              </a:spcBef>
            </a:pPr>
            <a:r>
              <a:rPr sz="2000" b="1" spc="-10" dirty="0">
                <a:latin typeface="Arial"/>
                <a:cs typeface="Arial"/>
              </a:rPr>
              <a:t>TASK </a:t>
            </a:r>
            <a:r>
              <a:rPr sz="2000" b="1" spc="-5" dirty="0">
                <a:latin typeface="Arial"/>
                <a:cs typeface="Arial"/>
              </a:rPr>
              <a:t> </a:t>
            </a:r>
            <a:r>
              <a:rPr sz="2000" b="1" spc="-10" dirty="0">
                <a:latin typeface="Arial"/>
                <a:cs typeface="Arial"/>
              </a:rPr>
              <a:t>SAT</a:t>
            </a:r>
            <a:r>
              <a:rPr sz="2000" b="1" spc="-5" dirty="0">
                <a:latin typeface="Arial"/>
                <a:cs typeface="Arial"/>
              </a:rPr>
              <a:t>U</a:t>
            </a:r>
            <a:r>
              <a:rPr sz="2000" b="1" dirty="0">
                <a:latin typeface="Arial"/>
                <a:cs typeface="Arial"/>
              </a:rPr>
              <a:t>RA</a:t>
            </a:r>
            <a:r>
              <a:rPr sz="2000" b="1" spc="-10" dirty="0">
                <a:latin typeface="Arial"/>
                <a:cs typeface="Arial"/>
              </a:rPr>
              <a:t>T</a:t>
            </a:r>
            <a:r>
              <a:rPr sz="2000" b="1" spc="-5" dirty="0">
                <a:latin typeface="Arial"/>
                <a:cs typeface="Arial"/>
              </a:rPr>
              <a:t>I</a:t>
            </a:r>
            <a:r>
              <a:rPr sz="2000" b="1" spc="-10" dirty="0">
                <a:latin typeface="Arial"/>
                <a:cs typeface="Arial"/>
              </a:rPr>
              <a:t>O</a:t>
            </a:r>
            <a:r>
              <a:rPr sz="2000" b="1" spc="-5" dirty="0">
                <a:latin typeface="Arial"/>
                <a:cs typeface="Arial"/>
              </a:rPr>
              <a:t>N</a:t>
            </a:r>
            <a:endParaRPr sz="2000">
              <a:latin typeface="Arial"/>
              <a:cs typeface="Arial"/>
            </a:endParaRPr>
          </a:p>
          <a:p>
            <a:pPr algn="ctr">
              <a:lnSpc>
                <a:spcPct val="100000"/>
              </a:lnSpc>
              <a:spcBef>
                <a:spcPts val="10"/>
              </a:spcBef>
            </a:pPr>
            <a:r>
              <a:rPr sz="1800" spc="-5" dirty="0">
                <a:latin typeface="Arial MT"/>
                <a:cs typeface="Arial MT"/>
              </a:rPr>
              <a:t>(multiple</a:t>
            </a:r>
            <a:r>
              <a:rPr sz="1800" spc="-15" dirty="0">
                <a:latin typeface="Arial MT"/>
                <a:cs typeface="Arial MT"/>
              </a:rPr>
              <a:t> </a:t>
            </a:r>
            <a:r>
              <a:rPr sz="1800" spc="-5" dirty="0">
                <a:latin typeface="Arial MT"/>
                <a:cs typeface="Arial MT"/>
              </a:rPr>
              <a:t>casualties,</a:t>
            </a:r>
            <a:r>
              <a:rPr sz="1800" spc="-15" dirty="0">
                <a:latin typeface="Arial MT"/>
                <a:cs typeface="Arial MT"/>
              </a:rPr>
              <a:t> </a:t>
            </a:r>
            <a:r>
              <a:rPr sz="1800" spc="-5" dirty="0">
                <a:latin typeface="Arial MT"/>
                <a:cs typeface="Arial MT"/>
              </a:rPr>
              <a:t>etc.)</a:t>
            </a:r>
            <a:endParaRPr sz="1800">
              <a:latin typeface="Arial MT"/>
              <a:cs typeface="Arial MT"/>
            </a:endParaRPr>
          </a:p>
        </p:txBody>
      </p:sp>
      <p:sp>
        <p:nvSpPr>
          <p:cNvPr id="24" name="object 24"/>
          <p:cNvSpPr txBox="1"/>
          <p:nvPr/>
        </p:nvSpPr>
        <p:spPr>
          <a:xfrm>
            <a:off x="9187280" y="4149284"/>
            <a:ext cx="2437765" cy="910590"/>
          </a:xfrm>
          <a:prstGeom prst="rect">
            <a:avLst/>
          </a:prstGeom>
        </p:spPr>
        <p:txBody>
          <a:bodyPr vert="horz" wrap="square" lIns="0" tIns="12065" rIns="0" bIns="0" rtlCol="0">
            <a:spAutoFit/>
          </a:bodyPr>
          <a:lstStyle/>
          <a:p>
            <a:pPr marL="110489" marR="102235" algn="ctr">
              <a:lnSpc>
                <a:spcPct val="100000"/>
              </a:lnSpc>
              <a:spcBef>
                <a:spcPts val="95"/>
              </a:spcBef>
            </a:pPr>
            <a:r>
              <a:rPr sz="2000" b="1" spc="-10" dirty="0">
                <a:latin typeface="Arial"/>
                <a:cs typeface="Arial"/>
              </a:rPr>
              <a:t>ENV</a:t>
            </a:r>
            <a:r>
              <a:rPr sz="2000" b="1" spc="-5" dirty="0">
                <a:latin typeface="Arial"/>
                <a:cs typeface="Arial"/>
              </a:rPr>
              <a:t>I</a:t>
            </a:r>
            <a:r>
              <a:rPr sz="2000" b="1" spc="-10" dirty="0">
                <a:latin typeface="Arial"/>
                <a:cs typeface="Arial"/>
              </a:rPr>
              <a:t>RON</a:t>
            </a:r>
            <a:r>
              <a:rPr sz="2000" b="1" spc="-5" dirty="0">
                <a:latin typeface="Arial"/>
                <a:cs typeface="Arial"/>
              </a:rPr>
              <a:t>M</a:t>
            </a:r>
            <a:r>
              <a:rPr sz="2000" b="1" dirty="0">
                <a:latin typeface="Arial"/>
                <a:cs typeface="Arial"/>
              </a:rPr>
              <a:t>EN</a:t>
            </a:r>
            <a:r>
              <a:rPr sz="2000" b="1" spc="-5" dirty="0">
                <a:latin typeface="Arial"/>
                <a:cs typeface="Arial"/>
              </a:rPr>
              <a:t>TAL  CONSTRAINTS</a:t>
            </a:r>
            <a:endParaRPr sz="2000">
              <a:latin typeface="Arial"/>
              <a:cs typeface="Arial"/>
            </a:endParaRPr>
          </a:p>
          <a:p>
            <a:pPr algn="ctr">
              <a:lnSpc>
                <a:spcPct val="100000"/>
              </a:lnSpc>
              <a:spcBef>
                <a:spcPts val="10"/>
              </a:spcBef>
            </a:pPr>
            <a:r>
              <a:rPr sz="1800" dirty="0">
                <a:latin typeface="Arial MT"/>
                <a:cs typeface="Arial MT"/>
              </a:rPr>
              <a:t>(low</a:t>
            </a:r>
            <a:r>
              <a:rPr sz="1800" spc="-20" dirty="0">
                <a:latin typeface="Arial MT"/>
                <a:cs typeface="Arial MT"/>
              </a:rPr>
              <a:t> </a:t>
            </a:r>
            <a:r>
              <a:rPr sz="1800" spc="-5" dirty="0">
                <a:latin typeface="Arial MT"/>
                <a:cs typeface="Arial MT"/>
              </a:rPr>
              <a:t>light,</a:t>
            </a:r>
            <a:r>
              <a:rPr sz="1800" spc="-10" dirty="0">
                <a:latin typeface="Arial MT"/>
                <a:cs typeface="Arial MT"/>
              </a:rPr>
              <a:t> </a:t>
            </a:r>
            <a:r>
              <a:rPr sz="1800" spc="-5" dirty="0">
                <a:latin typeface="Arial MT"/>
                <a:cs typeface="Arial MT"/>
              </a:rPr>
              <a:t>weather,</a:t>
            </a:r>
            <a:r>
              <a:rPr sz="1800" spc="-25" dirty="0">
                <a:latin typeface="Arial MT"/>
                <a:cs typeface="Arial MT"/>
              </a:rPr>
              <a:t> </a:t>
            </a:r>
            <a:r>
              <a:rPr sz="1800" spc="-5" dirty="0">
                <a:latin typeface="Arial MT"/>
                <a:cs typeface="Arial MT"/>
              </a:rPr>
              <a:t>etc.)</a:t>
            </a:r>
            <a:endParaRPr sz="1800">
              <a:latin typeface="Arial MT"/>
              <a:cs typeface="Arial MT"/>
            </a:endParaRPr>
          </a:p>
        </p:txBody>
      </p:sp>
      <p:sp>
        <p:nvSpPr>
          <p:cNvPr id="25" name="object 25"/>
          <p:cNvSpPr txBox="1"/>
          <p:nvPr/>
        </p:nvSpPr>
        <p:spPr>
          <a:xfrm>
            <a:off x="6617303" y="4149284"/>
            <a:ext cx="1393190" cy="635000"/>
          </a:xfrm>
          <a:prstGeom prst="rect">
            <a:avLst/>
          </a:prstGeom>
        </p:spPr>
        <p:txBody>
          <a:bodyPr vert="horz" wrap="square" lIns="0" tIns="12065" rIns="0" bIns="0" rtlCol="0">
            <a:spAutoFit/>
          </a:bodyPr>
          <a:lstStyle/>
          <a:p>
            <a:pPr marL="12700" marR="5080" indent="47625">
              <a:lnSpc>
                <a:spcPct val="100000"/>
              </a:lnSpc>
              <a:spcBef>
                <a:spcPts val="95"/>
              </a:spcBef>
            </a:pPr>
            <a:r>
              <a:rPr sz="2000" b="1" spc="-5" dirty="0">
                <a:latin typeface="Arial"/>
                <a:cs typeface="Arial"/>
              </a:rPr>
              <a:t>TACTICAL </a:t>
            </a:r>
            <a:r>
              <a:rPr sz="2000" b="1" spc="-545" dirty="0">
                <a:latin typeface="Arial"/>
                <a:cs typeface="Arial"/>
              </a:rPr>
              <a:t> </a:t>
            </a:r>
            <a:r>
              <a:rPr sz="2000" b="1" spc="-10" dirty="0">
                <a:latin typeface="Arial"/>
                <a:cs typeface="Arial"/>
              </a:rPr>
              <a:t>S</a:t>
            </a:r>
            <a:r>
              <a:rPr sz="2000" b="1" spc="-5" dirty="0">
                <a:latin typeface="Arial"/>
                <a:cs typeface="Arial"/>
              </a:rPr>
              <a:t>I</a:t>
            </a:r>
            <a:r>
              <a:rPr sz="2000" b="1" spc="-10" dirty="0">
                <a:latin typeface="Arial"/>
                <a:cs typeface="Arial"/>
              </a:rPr>
              <a:t>TUAT</a:t>
            </a:r>
            <a:r>
              <a:rPr sz="2000" b="1" spc="-5" dirty="0">
                <a:latin typeface="Arial"/>
                <a:cs typeface="Arial"/>
              </a:rPr>
              <a:t>I</a:t>
            </a:r>
            <a:r>
              <a:rPr sz="2000" b="1" spc="-10" dirty="0">
                <a:latin typeface="Arial"/>
                <a:cs typeface="Arial"/>
              </a:rPr>
              <a:t>O</a:t>
            </a:r>
            <a:r>
              <a:rPr sz="2000" b="1" spc="-5" dirty="0">
                <a:latin typeface="Arial"/>
                <a:cs typeface="Arial"/>
              </a:rPr>
              <a:t>N</a:t>
            </a:r>
            <a:endParaRPr sz="20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62400" y="289778"/>
            <a:ext cx="326707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23:</a:t>
            </a:r>
            <a:r>
              <a:rPr sz="2000" b="1" spc="-45" dirty="0">
                <a:solidFill>
                  <a:srgbClr val="756F6F"/>
                </a:solidFill>
                <a:latin typeface="Arial"/>
                <a:cs typeface="Arial"/>
              </a:rPr>
              <a:t> </a:t>
            </a:r>
            <a:r>
              <a:rPr sz="2000" b="1" spc="-5" dirty="0">
                <a:solidFill>
                  <a:srgbClr val="756F6F"/>
                </a:solidFill>
                <a:latin typeface="Arial"/>
                <a:cs typeface="Arial"/>
              </a:rPr>
              <a:t>Documentation</a:t>
            </a:r>
            <a:endParaRPr sz="2000">
              <a:latin typeface="Arial"/>
              <a:cs typeface="Arial"/>
            </a:endParaRPr>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a:spLocks noGrp="1"/>
          </p:cNvSpPr>
          <p:nvPr>
            <p:ph type="title"/>
          </p:nvPr>
        </p:nvSpPr>
        <p:spPr>
          <a:xfrm>
            <a:off x="2792095" y="688631"/>
            <a:ext cx="6609080" cy="1431290"/>
          </a:xfrm>
          <a:prstGeom prst="rect">
            <a:avLst/>
          </a:prstGeom>
        </p:spPr>
        <p:txBody>
          <a:bodyPr vert="horz" wrap="square" lIns="0" tIns="12700" rIns="0" bIns="0" rtlCol="0">
            <a:spAutoFit/>
          </a:bodyPr>
          <a:lstStyle/>
          <a:p>
            <a:pPr algn="ctr">
              <a:lnSpc>
                <a:spcPct val="100000"/>
              </a:lnSpc>
              <a:spcBef>
                <a:spcPts val="100"/>
              </a:spcBef>
            </a:pPr>
            <a:r>
              <a:rPr sz="3600" spc="-5" dirty="0">
                <a:solidFill>
                  <a:srgbClr val="BB8542"/>
                </a:solidFill>
              </a:rPr>
              <a:t>DD</a:t>
            </a:r>
            <a:r>
              <a:rPr sz="3600" spc="-30" dirty="0">
                <a:solidFill>
                  <a:srgbClr val="BB8542"/>
                </a:solidFill>
              </a:rPr>
              <a:t> </a:t>
            </a:r>
            <a:r>
              <a:rPr sz="3600" spc="-5" dirty="0">
                <a:solidFill>
                  <a:srgbClr val="BB8542"/>
                </a:solidFill>
              </a:rPr>
              <a:t>FORM</a:t>
            </a:r>
            <a:r>
              <a:rPr sz="3600" spc="-25" dirty="0">
                <a:solidFill>
                  <a:srgbClr val="BB8542"/>
                </a:solidFill>
              </a:rPr>
              <a:t> </a:t>
            </a:r>
            <a:r>
              <a:rPr sz="3600" dirty="0">
                <a:solidFill>
                  <a:srgbClr val="BB8542"/>
                </a:solidFill>
              </a:rPr>
              <a:t>1380</a:t>
            </a:r>
            <a:endParaRPr sz="3600"/>
          </a:p>
          <a:p>
            <a:pPr marL="12700" marR="5080" algn="ctr">
              <a:lnSpc>
                <a:spcPct val="100000"/>
              </a:lnSpc>
              <a:spcBef>
                <a:spcPts val="25"/>
              </a:spcBef>
            </a:pPr>
            <a:r>
              <a:rPr sz="2800" spc="-5" dirty="0">
                <a:solidFill>
                  <a:srgbClr val="000000"/>
                </a:solidFill>
              </a:rPr>
              <a:t>TACTICAL</a:t>
            </a:r>
            <a:r>
              <a:rPr sz="2800" dirty="0">
                <a:solidFill>
                  <a:srgbClr val="000000"/>
                </a:solidFill>
              </a:rPr>
              <a:t> </a:t>
            </a:r>
            <a:r>
              <a:rPr sz="2800" spc="-5" dirty="0">
                <a:solidFill>
                  <a:srgbClr val="000000"/>
                </a:solidFill>
              </a:rPr>
              <a:t>COMBAT</a:t>
            </a:r>
            <a:r>
              <a:rPr sz="2800" dirty="0">
                <a:solidFill>
                  <a:srgbClr val="000000"/>
                </a:solidFill>
              </a:rPr>
              <a:t> </a:t>
            </a:r>
            <a:r>
              <a:rPr sz="2800" spc="-5" dirty="0">
                <a:solidFill>
                  <a:srgbClr val="000000"/>
                </a:solidFill>
              </a:rPr>
              <a:t>CASUALTY</a:t>
            </a:r>
            <a:r>
              <a:rPr sz="2800" dirty="0">
                <a:solidFill>
                  <a:srgbClr val="000000"/>
                </a:solidFill>
              </a:rPr>
              <a:t> </a:t>
            </a:r>
            <a:r>
              <a:rPr sz="2800" spc="-5" dirty="0">
                <a:solidFill>
                  <a:srgbClr val="000000"/>
                </a:solidFill>
              </a:rPr>
              <a:t>CARE </a:t>
            </a:r>
            <a:r>
              <a:rPr sz="2800" spc="-765" dirty="0">
                <a:solidFill>
                  <a:srgbClr val="000000"/>
                </a:solidFill>
              </a:rPr>
              <a:t> </a:t>
            </a:r>
            <a:r>
              <a:rPr sz="2800" spc="-5" dirty="0">
                <a:solidFill>
                  <a:srgbClr val="000000"/>
                </a:solidFill>
              </a:rPr>
              <a:t>(TCCC)</a:t>
            </a:r>
            <a:r>
              <a:rPr sz="2800" spc="10" dirty="0">
                <a:solidFill>
                  <a:srgbClr val="000000"/>
                </a:solidFill>
              </a:rPr>
              <a:t> </a:t>
            </a:r>
            <a:r>
              <a:rPr sz="2800" spc="-5" dirty="0">
                <a:solidFill>
                  <a:srgbClr val="000000"/>
                </a:solidFill>
              </a:rPr>
              <a:t>CARD</a:t>
            </a:r>
            <a:endParaRPr sz="2800"/>
          </a:p>
        </p:txBody>
      </p:sp>
      <p:pic>
        <p:nvPicPr>
          <p:cNvPr id="5" name="object 5"/>
          <p:cNvPicPr/>
          <p:nvPr/>
        </p:nvPicPr>
        <p:blipFill>
          <a:blip r:embed="rId4" cstate="print"/>
          <a:stretch>
            <a:fillRect/>
          </a:stretch>
        </p:blipFill>
        <p:spPr>
          <a:xfrm>
            <a:off x="4651247" y="2145030"/>
            <a:ext cx="7061454" cy="3957065"/>
          </a:xfrm>
          <a:prstGeom prst="rect">
            <a:avLst/>
          </a:prstGeom>
        </p:spPr>
      </p:pic>
      <p:graphicFrame>
        <p:nvGraphicFramePr>
          <p:cNvPr id="6" name="object 6"/>
          <p:cNvGraphicFramePr>
            <a:graphicFrameLocks noGrp="1"/>
          </p:cNvGraphicFramePr>
          <p:nvPr/>
        </p:nvGraphicFramePr>
        <p:xfrm>
          <a:off x="4783911" y="2247132"/>
          <a:ext cx="6753858" cy="3710176"/>
        </p:xfrm>
        <a:graphic>
          <a:graphicData uri="http://schemas.openxmlformats.org/drawingml/2006/table">
            <a:tbl>
              <a:tblPr firstRow="1" bandRow="1">
                <a:tableStyleId>{2D5ABB26-0587-4C30-8999-92F81FD0307C}</a:tableStyleId>
              </a:tblPr>
              <a:tblGrid>
                <a:gridCol w="3376929">
                  <a:extLst>
                    <a:ext uri="{9D8B030D-6E8A-4147-A177-3AD203B41FA5}">
                      <a16:colId xmlns:a16="http://schemas.microsoft.com/office/drawing/2014/main" val="20000"/>
                    </a:ext>
                  </a:extLst>
                </a:gridCol>
                <a:gridCol w="3376929">
                  <a:extLst>
                    <a:ext uri="{9D8B030D-6E8A-4147-A177-3AD203B41FA5}">
                      <a16:colId xmlns:a16="http://schemas.microsoft.com/office/drawing/2014/main" val="20001"/>
                    </a:ext>
                  </a:extLst>
                </a:gridCol>
              </a:tblGrid>
              <a:tr h="640080">
                <a:tc>
                  <a:txBody>
                    <a:bodyPr/>
                    <a:lstStyle/>
                    <a:p>
                      <a:pPr marL="1059815" marR="194310" indent="-858519">
                        <a:lnSpc>
                          <a:spcPct val="100000"/>
                        </a:lnSpc>
                        <a:spcBef>
                          <a:spcPts val="310"/>
                        </a:spcBef>
                      </a:pPr>
                      <a:r>
                        <a:rPr sz="1800" b="1" spc="-5" dirty="0">
                          <a:latin typeface="Arial"/>
                          <a:cs typeface="Arial"/>
                        </a:rPr>
                        <a:t>Principles of </a:t>
                      </a:r>
                      <a:r>
                        <a:rPr sz="1800" b="1" dirty="0">
                          <a:latin typeface="Arial"/>
                          <a:cs typeface="Arial"/>
                        </a:rPr>
                        <a:t>DD </a:t>
                      </a:r>
                      <a:r>
                        <a:rPr sz="1800" b="1" spc="-5" dirty="0">
                          <a:latin typeface="Arial"/>
                          <a:cs typeface="Arial"/>
                        </a:rPr>
                        <a:t>Form </a:t>
                      </a:r>
                      <a:r>
                        <a:rPr sz="1800" b="1" dirty="0">
                          <a:latin typeface="Arial"/>
                          <a:cs typeface="Arial"/>
                        </a:rPr>
                        <a:t>1380 </a:t>
                      </a:r>
                      <a:r>
                        <a:rPr sz="1800" b="1" spc="-495" dirty="0">
                          <a:latin typeface="Arial"/>
                          <a:cs typeface="Arial"/>
                        </a:rPr>
                        <a:t> </a:t>
                      </a:r>
                      <a:r>
                        <a:rPr sz="1800" b="1" spc="-5" dirty="0">
                          <a:latin typeface="Arial"/>
                          <a:cs typeface="Arial"/>
                        </a:rPr>
                        <a:t>Completion</a:t>
                      </a:r>
                      <a:endParaRPr sz="1800">
                        <a:latin typeface="Arial"/>
                        <a:cs typeface="Arial"/>
                      </a:endParaRPr>
                    </a:p>
                  </a:txBody>
                  <a:tcPr marL="0" marR="0" marT="39370"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tc>
                  <a:txBody>
                    <a:bodyPr/>
                    <a:lstStyle/>
                    <a:p>
                      <a:pPr marL="715645" marR="149860" indent="-558165">
                        <a:lnSpc>
                          <a:spcPct val="100000"/>
                        </a:lnSpc>
                        <a:spcBef>
                          <a:spcPts val="310"/>
                        </a:spcBef>
                      </a:pPr>
                      <a:r>
                        <a:rPr sz="1800" b="1" spc="-5" dirty="0">
                          <a:latin typeface="Arial"/>
                          <a:cs typeface="Arial"/>
                        </a:rPr>
                        <a:t>Commonly</a:t>
                      </a:r>
                      <a:r>
                        <a:rPr sz="1800" b="1" spc="-25" dirty="0">
                          <a:latin typeface="Arial"/>
                          <a:cs typeface="Arial"/>
                        </a:rPr>
                        <a:t> </a:t>
                      </a:r>
                      <a:r>
                        <a:rPr sz="1800" b="1" spc="-5" dirty="0">
                          <a:latin typeface="Arial"/>
                          <a:cs typeface="Arial"/>
                        </a:rPr>
                        <a:t>Missed</a:t>
                      </a:r>
                      <a:r>
                        <a:rPr sz="1800" b="1" spc="-20" dirty="0">
                          <a:latin typeface="Arial"/>
                          <a:cs typeface="Arial"/>
                        </a:rPr>
                        <a:t> </a:t>
                      </a:r>
                      <a:r>
                        <a:rPr sz="1800" b="1" dirty="0">
                          <a:latin typeface="Arial"/>
                          <a:cs typeface="Arial"/>
                        </a:rPr>
                        <a:t>Areas</a:t>
                      </a:r>
                      <a:r>
                        <a:rPr sz="1800" b="1" spc="-25" dirty="0">
                          <a:latin typeface="Arial"/>
                          <a:cs typeface="Arial"/>
                        </a:rPr>
                        <a:t> </a:t>
                      </a:r>
                      <a:r>
                        <a:rPr sz="1800" b="1" spc="-5" dirty="0">
                          <a:latin typeface="Arial"/>
                          <a:cs typeface="Arial"/>
                        </a:rPr>
                        <a:t>on </a:t>
                      </a:r>
                      <a:r>
                        <a:rPr sz="1800" b="1" spc="-484" dirty="0">
                          <a:latin typeface="Arial"/>
                          <a:cs typeface="Arial"/>
                        </a:rPr>
                        <a:t> </a:t>
                      </a:r>
                      <a:r>
                        <a:rPr sz="1800" b="1" spc="-5" dirty="0">
                          <a:latin typeface="Arial"/>
                          <a:cs typeface="Arial"/>
                        </a:rPr>
                        <a:t>the</a:t>
                      </a:r>
                      <a:r>
                        <a:rPr sz="1800" b="1" spc="-15" dirty="0">
                          <a:latin typeface="Arial"/>
                          <a:cs typeface="Arial"/>
                        </a:rPr>
                        <a:t> </a:t>
                      </a:r>
                      <a:r>
                        <a:rPr sz="1800" b="1" dirty="0">
                          <a:latin typeface="Arial"/>
                          <a:cs typeface="Arial"/>
                        </a:rPr>
                        <a:t>DD</a:t>
                      </a:r>
                      <a:r>
                        <a:rPr sz="1800" b="1" spc="-10" dirty="0">
                          <a:latin typeface="Arial"/>
                          <a:cs typeface="Arial"/>
                        </a:rPr>
                        <a:t> </a:t>
                      </a:r>
                      <a:r>
                        <a:rPr sz="1800" b="1" spc="-5" dirty="0">
                          <a:latin typeface="Arial"/>
                          <a:cs typeface="Arial"/>
                        </a:rPr>
                        <a:t>Form</a:t>
                      </a:r>
                      <a:r>
                        <a:rPr sz="1800" b="1" spc="-10" dirty="0">
                          <a:latin typeface="Arial"/>
                          <a:cs typeface="Arial"/>
                        </a:rPr>
                        <a:t> </a:t>
                      </a:r>
                      <a:r>
                        <a:rPr sz="1800" b="1" dirty="0">
                          <a:latin typeface="Arial"/>
                          <a:cs typeface="Arial"/>
                        </a:rPr>
                        <a:t>1380</a:t>
                      </a:r>
                      <a:endParaRPr sz="1800">
                        <a:latin typeface="Arial"/>
                        <a:cs typeface="Arial"/>
                      </a:endParaRPr>
                    </a:p>
                  </a:txBody>
                  <a:tcPr marL="0" marR="0" marT="39370" marB="0">
                    <a:lnL w="28575">
                      <a:solidFill>
                        <a:srgbClr val="BB8542"/>
                      </a:solidFill>
                      <a:prstDash val="solid"/>
                    </a:lnL>
                    <a:lnR w="28575">
                      <a:solidFill>
                        <a:srgbClr val="BB8542"/>
                      </a:solidFill>
                      <a:prstDash val="solid"/>
                    </a:lnR>
                    <a:lnT w="28575">
                      <a:solidFill>
                        <a:srgbClr val="BB8542"/>
                      </a:solidFill>
                      <a:prstDash val="solid"/>
                    </a:lnT>
                    <a:lnB w="28575">
                      <a:solidFill>
                        <a:srgbClr val="BB8542"/>
                      </a:solidFill>
                      <a:prstDash val="solid"/>
                    </a:lnB>
                  </a:tcPr>
                </a:tc>
                <a:extLst>
                  <a:ext uri="{0D108BD9-81ED-4DB2-BD59-A6C34878D82A}">
                    <a16:rowId xmlns:a16="http://schemas.microsoft.com/office/drawing/2014/main" val="10000"/>
                  </a:ext>
                </a:extLst>
              </a:tr>
              <a:tr h="615041">
                <a:tc>
                  <a:txBody>
                    <a:bodyPr/>
                    <a:lstStyle/>
                    <a:p>
                      <a:pPr marL="90805">
                        <a:lnSpc>
                          <a:spcPct val="100000"/>
                        </a:lnSpc>
                        <a:spcBef>
                          <a:spcPts val="700"/>
                        </a:spcBef>
                      </a:pPr>
                      <a:r>
                        <a:rPr sz="1400" b="1" spc="-5" dirty="0">
                          <a:latin typeface="Arial"/>
                          <a:cs typeface="Arial"/>
                        </a:rPr>
                        <a:t>Use</a:t>
                      </a:r>
                      <a:r>
                        <a:rPr sz="1400" b="1" spc="-15" dirty="0">
                          <a:latin typeface="Arial"/>
                          <a:cs typeface="Arial"/>
                        </a:rPr>
                        <a:t> </a:t>
                      </a:r>
                      <a:r>
                        <a:rPr sz="1400" b="1" spc="-5" dirty="0">
                          <a:latin typeface="Arial"/>
                          <a:cs typeface="Arial"/>
                        </a:rPr>
                        <a:t>the</a:t>
                      </a:r>
                      <a:r>
                        <a:rPr sz="1400" b="1" spc="-25" dirty="0">
                          <a:latin typeface="Arial"/>
                          <a:cs typeface="Arial"/>
                        </a:rPr>
                        <a:t> </a:t>
                      </a:r>
                      <a:r>
                        <a:rPr sz="1400" b="1" spc="-5" dirty="0">
                          <a:latin typeface="Arial"/>
                          <a:cs typeface="Arial"/>
                        </a:rPr>
                        <a:t>casualty’s</a:t>
                      </a:r>
                      <a:r>
                        <a:rPr sz="1400" b="1" spc="-20" dirty="0">
                          <a:latin typeface="Arial"/>
                          <a:cs typeface="Arial"/>
                        </a:rPr>
                        <a:t> </a:t>
                      </a:r>
                      <a:r>
                        <a:rPr sz="1400" spc="-10" dirty="0">
                          <a:latin typeface="Arial MT"/>
                          <a:cs typeface="Arial MT"/>
                        </a:rPr>
                        <a:t>TCCC </a:t>
                      </a:r>
                      <a:r>
                        <a:rPr sz="1400" spc="-5" dirty="0">
                          <a:latin typeface="Arial MT"/>
                          <a:cs typeface="Arial MT"/>
                        </a:rPr>
                        <a:t>Card</a:t>
                      </a:r>
                      <a:endParaRPr sz="1400">
                        <a:latin typeface="Arial MT"/>
                        <a:cs typeface="Arial MT"/>
                      </a:endParaRPr>
                    </a:p>
                    <a:p>
                      <a:pPr marL="376555" indent="-286385">
                        <a:lnSpc>
                          <a:spcPct val="100000"/>
                        </a:lnSpc>
                        <a:buChar char="•"/>
                        <a:tabLst>
                          <a:tab pos="376555" algn="l"/>
                          <a:tab pos="377190" algn="l"/>
                        </a:tabLst>
                      </a:pPr>
                      <a:r>
                        <a:rPr sz="1400" spc="-5" dirty="0">
                          <a:latin typeface="Arial MT"/>
                          <a:cs typeface="Arial MT"/>
                        </a:rPr>
                        <a:t>Found</a:t>
                      </a:r>
                      <a:r>
                        <a:rPr sz="1400" spc="-30" dirty="0">
                          <a:latin typeface="Arial MT"/>
                          <a:cs typeface="Arial MT"/>
                        </a:rPr>
                        <a:t> </a:t>
                      </a:r>
                      <a:r>
                        <a:rPr sz="1400" spc="-5" dirty="0">
                          <a:latin typeface="Arial MT"/>
                          <a:cs typeface="Arial MT"/>
                        </a:rPr>
                        <a:t>in the</a:t>
                      </a:r>
                      <a:r>
                        <a:rPr sz="1400" spc="-20" dirty="0">
                          <a:latin typeface="Arial MT"/>
                          <a:cs typeface="Arial MT"/>
                        </a:rPr>
                        <a:t> </a:t>
                      </a:r>
                      <a:r>
                        <a:rPr sz="1400" spc="-5" dirty="0">
                          <a:latin typeface="Arial MT"/>
                          <a:cs typeface="Arial MT"/>
                        </a:rPr>
                        <a:t>Joint</a:t>
                      </a:r>
                      <a:r>
                        <a:rPr sz="1400" spc="-10" dirty="0">
                          <a:latin typeface="Arial MT"/>
                          <a:cs typeface="Arial MT"/>
                        </a:rPr>
                        <a:t> </a:t>
                      </a:r>
                      <a:r>
                        <a:rPr sz="1400" spc="-5" dirty="0">
                          <a:latin typeface="Arial MT"/>
                          <a:cs typeface="Arial MT"/>
                        </a:rPr>
                        <a:t>First</a:t>
                      </a:r>
                      <a:r>
                        <a:rPr sz="1400" spc="-20" dirty="0">
                          <a:latin typeface="Arial MT"/>
                          <a:cs typeface="Arial MT"/>
                        </a:rPr>
                        <a:t> </a:t>
                      </a:r>
                      <a:r>
                        <a:rPr sz="1400" spc="-5" dirty="0">
                          <a:latin typeface="Arial MT"/>
                          <a:cs typeface="Arial MT"/>
                        </a:rPr>
                        <a:t>Aid Kit</a:t>
                      </a:r>
                      <a:endParaRPr sz="1400">
                        <a:latin typeface="Arial MT"/>
                        <a:cs typeface="Arial MT"/>
                      </a:endParaRPr>
                    </a:p>
                  </a:txBody>
                  <a:tcPr marL="0" marR="0" marT="88900" marB="0">
                    <a:lnL w="28575">
                      <a:solidFill>
                        <a:srgbClr val="BB8542"/>
                      </a:solidFill>
                      <a:prstDash val="solid"/>
                    </a:lnL>
                    <a:lnR w="28575">
                      <a:solidFill>
                        <a:srgbClr val="BB8542"/>
                      </a:solidFill>
                      <a:prstDash val="solid"/>
                    </a:lnR>
                    <a:lnT w="28575">
                      <a:solidFill>
                        <a:srgbClr val="BB8542"/>
                      </a:solidFill>
                      <a:prstDash val="solid"/>
                    </a:lnT>
                    <a:lnB w="12700">
                      <a:solidFill>
                        <a:srgbClr val="BB8542"/>
                      </a:solidFill>
                      <a:prstDash val="solid"/>
                    </a:lnB>
                    <a:solidFill>
                      <a:srgbClr val="FEF2CC"/>
                    </a:solidFill>
                  </a:tcPr>
                </a:tc>
                <a:tc>
                  <a:txBody>
                    <a:bodyPr/>
                    <a:lstStyle/>
                    <a:p>
                      <a:pPr marL="90805">
                        <a:lnSpc>
                          <a:spcPct val="100000"/>
                        </a:lnSpc>
                        <a:spcBef>
                          <a:spcPts val="700"/>
                        </a:spcBef>
                      </a:pPr>
                      <a:r>
                        <a:rPr sz="1400" b="1" spc="-5" dirty="0">
                          <a:latin typeface="Arial"/>
                          <a:cs typeface="Arial"/>
                        </a:rPr>
                        <a:t>Medication:</a:t>
                      </a:r>
                      <a:endParaRPr sz="1400">
                        <a:latin typeface="Arial"/>
                        <a:cs typeface="Arial"/>
                      </a:endParaRPr>
                    </a:p>
                    <a:p>
                      <a:pPr marL="376555" indent="-286385">
                        <a:lnSpc>
                          <a:spcPct val="100000"/>
                        </a:lnSpc>
                        <a:buChar char="•"/>
                        <a:tabLst>
                          <a:tab pos="376555" algn="l"/>
                          <a:tab pos="377190" algn="l"/>
                        </a:tabLst>
                      </a:pPr>
                      <a:r>
                        <a:rPr sz="1400" spc="-5" dirty="0">
                          <a:latin typeface="Arial MT"/>
                          <a:cs typeface="Arial MT"/>
                        </a:rPr>
                        <a:t>Dose,</a:t>
                      </a:r>
                      <a:r>
                        <a:rPr sz="1400" spc="-15" dirty="0">
                          <a:latin typeface="Arial MT"/>
                          <a:cs typeface="Arial MT"/>
                        </a:rPr>
                        <a:t> </a:t>
                      </a:r>
                      <a:r>
                        <a:rPr sz="1400" spc="-5" dirty="0">
                          <a:latin typeface="Arial MT"/>
                          <a:cs typeface="Arial MT"/>
                        </a:rPr>
                        <a:t>Route,</a:t>
                      </a:r>
                      <a:r>
                        <a:rPr sz="1400" spc="-25" dirty="0">
                          <a:latin typeface="Arial MT"/>
                          <a:cs typeface="Arial MT"/>
                        </a:rPr>
                        <a:t> </a:t>
                      </a:r>
                      <a:r>
                        <a:rPr sz="1400" spc="-5" dirty="0">
                          <a:latin typeface="Arial MT"/>
                          <a:cs typeface="Arial MT"/>
                        </a:rPr>
                        <a:t>Time,</a:t>
                      </a:r>
                      <a:r>
                        <a:rPr sz="1400" spc="-15" dirty="0">
                          <a:latin typeface="Arial MT"/>
                          <a:cs typeface="Arial MT"/>
                        </a:rPr>
                        <a:t> </a:t>
                      </a:r>
                      <a:r>
                        <a:rPr sz="1400" spc="-5" dirty="0">
                          <a:latin typeface="Arial MT"/>
                          <a:cs typeface="Arial MT"/>
                        </a:rPr>
                        <a:t>Type,</a:t>
                      </a:r>
                      <a:r>
                        <a:rPr sz="1400" spc="-25" dirty="0">
                          <a:latin typeface="Arial MT"/>
                          <a:cs typeface="Arial MT"/>
                        </a:rPr>
                        <a:t> </a:t>
                      </a:r>
                      <a:r>
                        <a:rPr sz="1400" spc="-5" dirty="0">
                          <a:latin typeface="Arial MT"/>
                          <a:cs typeface="Arial MT"/>
                        </a:rPr>
                        <a:t>etc.</a:t>
                      </a:r>
                      <a:endParaRPr sz="1400">
                        <a:latin typeface="Arial MT"/>
                        <a:cs typeface="Arial MT"/>
                      </a:endParaRPr>
                    </a:p>
                  </a:txBody>
                  <a:tcPr marL="0" marR="0" marT="88900" marB="0">
                    <a:lnL w="28575">
                      <a:solidFill>
                        <a:srgbClr val="BB8542"/>
                      </a:solidFill>
                      <a:prstDash val="solid"/>
                    </a:lnL>
                    <a:lnR w="28575">
                      <a:solidFill>
                        <a:srgbClr val="BB8542"/>
                      </a:solidFill>
                      <a:prstDash val="solid"/>
                    </a:lnR>
                    <a:lnT w="28575">
                      <a:solidFill>
                        <a:srgbClr val="BB8542"/>
                      </a:solidFill>
                      <a:prstDash val="solid"/>
                    </a:lnT>
                    <a:lnB w="12700">
                      <a:solidFill>
                        <a:srgbClr val="BB8542"/>
                      </a:solidFill>
                      <a:prstDash val="solid"/>
                    </a:lnB>
                    <a:solidFill>
                      <a:srgbClr val="FEF2CC"/>
                    </a:solidFill>
                  </a:tcPr>
                </a:tc>
                <a:extLst>
                  <a:ext uri="{0D108BD9-81ED-4DB2-BD59-A6C34878D82A}">
                    <a16:rowId xmlns:a16="http://schemas.microsoft.com/office/drawing/2014/main" val="10001"/>
                  </a:ext>
                </a:extLst>
              </a:tr>
              <a:tr h="802915">
                <a:tc>
                  <a:txBody>
                    <a:bodyPr/>
                    <a:lstStyle/>
                    <a:p>
                      <a:pPr>
                        <a:lnSpc>
                          <a:spcPct val="100000"/>
                        </a:lnSpc>
                        <a:spcBef>
                          <a:spcPts val="5"/>
                        </a:spcBef>
                      </a:pPr>
                      <a:endParaRPr sz="1250">
                        <a:latin typeface="Times New Roman"/>
                        <a:cs typeface="Times New Roman"/>
                      </a:endParaRPr>
                    </a:p>
                    <a:p>
                      <a:pPr marL="90805" marR="206375">
                        <a:lnSpc>
                          <a:spcPct val="100000"/>
                        </a:lnSpc>
                      </a:pPr>
                      <a:r>
                        <a:rPr sz="1400" b="1" spc="-5" dirty="0">
                          <a:latin typeface="Arial"/>
                          <a:cs typeface="Arial"/>
                        </a:rPr>
                        <a:t>Completed </a:t>
                      </a:r>
                      <a:r>
                        <a:rPr sz="1400" spc="-5" dirty="0">
                          <a:latin typeface="Arial MT"/>
                          <a:cs typeface="Arial MT"/>
                        </a:rPr>
                        <a:t>by </a:t>
                      </a:r>
                      <a:r>
                        <a:rPr sz="1400" b="1" spc="-5" dirty="0">
                          <a:solidFill>
                            <a:srgbClr val="BB8542"/>
                          </a:solidFill>
                          <a:latin typeface="Arial"/>
                          <a:cs typeface="Arial"/>
                        </a:rPr>
                        <a:t>WHOEVER </a:t>
                      </a:r>
                      <a:r>
                        <a:rPr sz="1400" spc="-5" dirty="0">
                          <a:latin typeface="Arial MT"/>
                          <a:cs typeface="Arial MT"/>
                        </a:rPr>
                        <a:t>is providing </a:t>
                      </a:r>
                      <a:r>
                        <a:rPr sz="1400" spc="-375" dirty="0">
                          <a:latin typeface="Arial MT"/>
                          <a:cs typeface="Arial MT"/>
                        </a:rPr>
                        <a:t> </a:t>
                      </a:r>
                      <a:r>
                        <a:rPr sz="1400" spc="-5" dirty="0">
                          <a:latin typeface="Arial MT"/>
                          <a:cs typeface="Arial MT"/>
                        </a:rPr>
                        <a:t>care</a:t>
                      </a:r>
                      <a:r>
                        <a:rPr sz="1400" spc="-20" dirty="0">
                          <a:latin typeface="Arial MT"/>
                          <a:cs typeface="Arial MT"/>
                        </a:rPr>
                        <a:t> </a:t>
                      </a:r>
                      <a:r>
                        <a:rPr sz="1400" spc="-5" dirty="0">
                          <a:latin typeface="Arial MT"/>
                          <a:cs typeface="Arial MT"/>
                        </a:rPr>
                        <a:t>at</a:t>
                      </a:r>
                      <a:r>
                        <a:rPr sz="1400" spc="-10" dirty="0">
                          <a:latin typeface="Arial MT"/>
                          <a:cs typeface="Arial MT"/>
                        </a:rPr>
                        <a:t> </a:t>
                      </a:r>
                      <a:r>
                        <a:rPr sz="1400" spc="-5" dirty="0">
                          <a:latin typeface="Arial MT"/>
                          <a:cs typeface="Arial MT"/>
                        </a:rPr>
                        <a:t>point</a:t>
                      </a:r>
                      <a:r>
                        <a:rPr sz="1400" spc="-20" dirty="0">
                          <a:latin typeface="Arial MT"/>
                          <a:cs typeface="Arial MT"/>
                        </a:rPr>
                        <a:t> </a:t>
                      </a:r>
                      <a:r>
                        <a:rPr sz="1400" spc="-5" dirty="0">
                          <a:latin typeface="Arial MT"/>
                          <a:cs typeface="Arial MT"/>
                        </a:rPr>
                        <a:t>of</a:t>
                      </a:r>
                      <a:r>
                        <a:rPr sz="1400" spc="-10" dirty="0">
                          <a:latin typeface="Arial MT"/>
                          <a:cs typeface="Arial MT"/>
                        </a:rPr>
                        <a:t> </a:t>
                      </a:r>
                      <a:r>
                        <a:rPr sz="1400" spc="-5" dirty="0">
                          <a:latin typeface="Arial MT"/>
                          <a:cs typeface="Arial MT"/>
                        </a:rPr>
                        <a:t>wounding</a:t>
                      </a:r>
                      <a:endParaRPr sz="1400">
                        <a:latin typeface="Arial MT"/>
                        <a:cs typeface="Arial MT"/>
                      </a:endParaRPr>
                    </a:p>
                  </a:txBody>
                  <a:tcPr marL="0" marR="0" marT="635" marB="0">
                    <a:lnL w="28575">
                      <a:solidFill>
                        <a:srgbClr val="BB8542"/>
                      </a:solidFill>
                      <a:prstDash val="solid"/>
                    </a:lnL>
                    <a:lnR w="28575">
                      <a:solidFill>
                        <a:srgbClr val="BB8542"/>
                      </a:solidFill>
                      <a:prstDash val="solid"/>
                    </a:lnR>
                    <a:lnT w="12700">
                      <a:solidFill>
                        <a:srgbClr val="BB8542"/>
                      </a:solidFill>
                      <a:prstDash val="solid"/>
                    </a:lnT>
                    <a:lnB w="12700">
                      <a:solidFill>
                        <a:srgbClr val="BB8542"/>
                      </a:solidFill>
                      <a:prstDash val="solid"/>
                    </a:lnB>
                  </a:tcPr>
                </a:tc>
                <a:tc>
                  <a:txBody>
                    <a:bodyPr/>
                    <a:lstStyle/>
                    <a:p>
                      <a:pPr marL="90805">
                        <a:lnSpc>
                          <a:spcPct val="100000"/>
                        </a:lnSpc>
                        <a:spcBef>
                          <a:spcPts val="600"/>
                        </a:spcBef>
                      </a:pPr>
                      <a:r>
                        <a:rPr sz="1400" b="1" spc="-5" dirty="0">
                          <a:latin typeface="Arial"/>
                          <a:cs typeface="Arial"/>
                        </a:rPr>
                        <a:t>Tourniquets:</a:t>
                      </a:r>
                      <a:r>
                        <a:rPr sz="1400" b="1" spc="-35" dirty="0">
                          <a:latin typeface="Arial"/>
                          <a:cs typeface="Arial"/>
                        </a:rPr>
                        <a:t> </a:t>
                      </a:r>
                      <a:r>
                        <a:rPr sz="1400" spc="-5" dirty="0">
                          <a:latin typeface="Arial MT"/>
                          <a:cs typeface="Arial MT"/>
                        </a:rPr>
                        <a:t>Application</a:t>
                      </a:r>
                      <a:r>
                        <a:rPr sz="1400" spc="-25" dirty="0">
                          <a:latin typeface="Arial MT"/>
                          <a:cs typeface="Arial MT"/>
                        </a:rPr>
                        <a:t> </a:t>
                      </a:r>
                      <a:r>
                        <a:rPr sz="1400" spc="-5" dirty="0">
                          <a:latin typeface="Arial MT"/>
                          <a:cs typeface="Arial MT"/>
                        </a:rPr>
                        <a:t>Time</a:t>
                      </a:r>
                      <a:r>
                        <a:rPr sz="1400" spc="-15" dirty="0">
                          <a:latin typeface="Arial MT"/>
                          <a:cs typeface="Arial MT"/>
                        </a:rPr>
                        <a:t> </a:t>
                      </a:r>
                      <a:r>
                        <a:rPr sz="1400" spc="-5" dirty="0">
                          <a:latin typeface="Arial MT"/>
                          <a:cs typeface="Arial MT"/>
                        </a:rPr>
                        <a:t>&amp; Type</a:t>
                      </a:r>
                      <a:endParaRPr sz="1400">
                        <a:latin typeface="Arial MT"/>
                        <a:cs typeface="Arial MT"/>
                      </a:endParaRPr>
                    </a:p>
                    <a:p>
                      <a:pPr marL="376555" marR="241935" indent="-285750">
                        <a:lnSpc>
                          <a:spcPct val="100000"/>
                        </a:lnSpc>
                        <a:spcBef>
                          <a:spcPts val="5"/>
                        </a:spcBef>
                        <a:buChar char="•"/>
                        <a:tabLst>
                          <a:tab pos="376555" algn="l"/>
                          <a:tab pos="377190" algn="l"/>
                        </a:tabLst>
                      </a:pPr>
                      <a:r>
                        <a:rPr sz="1400" spc="-5" dirty="0">
                          <a:latin typeface="Arial MT"/>
                          <a:cs typeface="Arial MT"/>
                        </a:rPr>
                        <a:t>Initial placement, replacement, and </a:t>
                      </a:r>
                      <a:r>
                        <a:rPr sz="1400" spc="-375" dirty="0">
                          <a:latin typeface="Arial MT"/>
                          <a:cs typeface="Arial MT"/>
                        </a:rPr>
                        <a:t> </a:t>
                      </a:r>
                      <a:r>
                        <a:rPr sz="1400" spc="-5" dirty="0">
                          <a:latin typeface="Arial MT"/>
                          <a:cs typeface="Arial MT"/>
                        </a:rPr>
                        <a:t>conversion</a:t>
                      </a:r>
                      <a:endParaRPr sz="1400">
                        <a:latin typeface="Arial MT"/>
                        <a:cs typeface="Arial MT"/>
                      </a:endParaRPr>
                    </a:p>
                  </a:txBody>
                  <a:tcPr marL="0" marR="0" marT="76200" marB="0">
                    <a:lnL w="28575">
                      <a:solidFill>
                        <a:srgbClr val="BB8542"/>
                      </a:solidFill>
                      <a:prstDash val="solid"/>
                    </a:lnL>
                    <a:lnR w="28575">
                      <a:solidFill>
                        <a:srgbClr val="BB8542"/>
                      </a:solidFill>
                      <a:prstDash val="solid"/>
                    </a:lnR>
                    <a:lnT w="12700">
                      <a:solidFill>
                        <a:srgbClr val="BB8542"/>
                      </a:solidFill>
                      <a:prstDash val="solid"/>
                    </a:lnT>
                    <a:lnB w="12700">
                      <a:solidFill>
                        <a:srgbClr val="BB8542"/>
                      </a:solidFill>
                      <a:prstDash val="solid"/>
                    </a:lnB>
                  </a:tcPr>
                </a:tc>
                <a:extLst>
                  <a:ext uri="{0D108BD9-81ED-4DB2-BD59-A6C34878D82A}">
                    <a16:rowId xmlns:a16="http://schemas.microsoft.com/office/drawing/2014/main" val="10002"/>
                  </a:ext>
                </a:extLst>
              </a:tr>
              <a:tr h="615041">
                <a:tc>
                  <a:txBody>
                    <a:bodyPr/>
                    <a:lstStyle/>
                    <a:p>
                      <a:pPr marL="90805" marR="222885">
                        <a:lnSpc>
                          <a:spcPct val="100000"/>
                        </a:lnSpc>
                        <a:spcBef>
                          <a:spcPts val="705"/>
                        </a:spcBef>
                      </a:pPr>
                      <a:r>
                        <a:rPr sz="1400" b="1" spc="-5" dirty="0">
                          <a:latin typeface="Arial"/>
                          <a:cs typeface="Arial"/>
                        </a:rPr>
                        <a:t>Updated </a:t>
                      </a:r>
                      <a:r>
                        <a:rPr sz="1400" spc="-5" dirty="0">
                          <a:latin typeface="Arial MT"/>
                          <a:cs typeface="Arial MT"/>
                        </a:rPr>
                        <a:t>by all subsequent prehospital </a:t>
                      </a:r>
                      <a:r>
                        <a:rPr sz="1400" spc="-375" dirty="0">
                          <a:latin typeface="Arial MT"/>
                          <a:cs typeface="Arial MT"/>
                        </a:rPr>
                        <a:t> </a:t>
                      </a:r>
                      <a:r>
                        <a:rPr sz="1400" spc="-5" dirty="0">
                          <a:latin typeface="Arial MT"/>
                          <a:cs typeface="Arial MT"/>
                        </a:rPr>
                        <a:t>providers</a:t>
                      </a:r>
                      <a:endParaRPr sz="1400">
                        <a:latin typeface="Arial MT"/>
                        <a:cs typeface="Arial MT"/>
                      </a:endParaRPr>
                    </a:p>
                  </a:txBody>
                  <a:tcPr marL="0" marR="0" marT="89535" marB="0">
                    <a:lnL w="28575">
                      <a:solidFill>
                        <a:srgbClr val="BB8542"/>
                      </a:solidFill>
                      <a:prstDash val="solid"/>
                    </a:lnL>
                    <a:lnR w="28575">
                      <a:solidFill>
                        <a:srgbClr val="BB8542"/>
                      </a:solidFill>
                      <a:prstDash val="solid"/>
                    </a:lnR>
                    <a:lnT w="12700">
                      <a:solidFill>
                        <a:srgbClr val="BB8542"/>
                      </a:solidFill>
                      <a:prstDash val="solid"/>
                    </a:lnT>
                    <a:lnB w="12700">
                      <a:solidFill>
                        <a:srgbClr val="BB8542"/>
                      </a:solidFill>
                      <a:prstDash val="solid"/>
                    </a:lnB>
                    <a:solidFill>
                      <a:srgbClr val="FEF2CC"/>
                    </a:solidFill>
                  </a:tcPr>
                </a:tc>
                <a:tc>
                  <a:txBody>
                    <a:bodyPr/>
                    <a:lstStyle/>
                    <a:p>
                      <a:pPr marL="90805">
                        <a:lnSpc>
                          <a:spcPct val="100000"/>
                        </a:lnSpc>
                        <a:spcBef>
                          <a:spcPts val="705"/>
                        </a:spcBef>
                      </a:pPr>
                      <a:r>
                        <a:rPr sz="1400" b="1" spc="-5" dirty="0">
                          <a:latin typeface="Arial"/>
                          <a:cs typeface="Arial"/>
                        </a:rPr>
                        <a:t>Vital</a:t>
                      </a:r>
                      <a:r>
                        <a:rPr sz="1400" b="1" spc="-45" dirty="0">
                          <a:latin typeface="Arial"/>
                          <a:cs typeface="Arial"/>
                        </a:rPr>
                        <a:t> </a:t>
                      </a:r>
                      <a:r>
                        <a:rPr sz="1400" b="1" spc="-5" dirty="0">
                          <a:latin typeface="Arial"/>
                          <a:cs typeface="Arial"/>
                        </a:rPr>
                        <a:t>Signs:</a:t>
                      </a:r>
                      <a:endParaRPr sz="1400">
                        <a:latin typeface="Arial"/>
                        <a:cs typeface="Arial"/>
                      </a:endParaRPr>
                    </a:p>
                    <a:p>
                      <a:pPr marL="376555" indent="-286385">
                        <a:lnSpc>
                          <a:spcPct val="100000"/>
                        </a:lnSpc>
                        <a:buChar char="•"/>
                        <a:tabLst>
                          <a:tab pos="376555" algn="l"/>
                          <a:tab pos="377190" algn="l"/>
                        </a:tabLst>
                      </a:pPr>
                      <a:r>
                        <a:rPr sz="1400" spc="-5" dirty="0">
                          <a:latin typeface="Arial MT"/>
                          <a:cs typeface="Arial MT"/>
                        </a:rPr>
                        <a:t>Baseline</a:t>
                      </a:r>
                      <a:r>
                        <a:rPr sz="1400" spc="-30" dirty="0">
                          <a:latin typeface="Arial MT"/>
                          <a:cs typeface="Arial MT"/>
                        </a:rPr>
                        <a:t> </a:t>
                      </a:r>
                      <a:r>
                        <a:rPr sz="1400" spc="-5" dirty="0">
                          <a:latin typeface="Arial MT"/>
                          <a:cs typeface="Arial MT"/>
                        </a:rPr>
                        <a:t>and</a:t>
                      </a:r>
                      <a:r>
                        <a:rPr sz="1400" spc="-30" dirty="0">
                          <a:latin typeface="Arial MT"/>
                          <a:cs typeface="Arial MT"/>
                        </a:rPr>
                        <a:t> </a:t>
                      </a:r>
                      <a:r>
                        <a:rPr sz="1400" spc="-5" dirty="0">
                          <a:latin typeface="Arial MT"/>
                          <a:cs typeface="Arial MT"/>
                        </a:rPr>
                        <a:t>Trends</a:t>
                      </a:r>
                      <a:endParaRPr sz="1400">
                        <a:latin typeface="Arial MT"/>
                        <a:cs typeface="Arial MT"/>
                      </a:endParaRPr>
                    </a:p>
                  </a:txBody>
                  <a:tcPr marL="0" marR="0" marT="89535" marB="0">
                    <a:lnL w="28575">
                      <a:solidFill>
                        <a:srgbClr val="BB8542"/>
                      </a:solidFill>
                      <a:prstDash val="solid"/>
                    </a:lnL>
                    <a:lnR w="28575">
                      <a:solidFill>
                        <a:srgbClr val="BB8542"/>
                      </a:solidFill>
                      <a:prstDash val="solid"/>
                    </a:lnR>
                    <a:lnT w="12700">
                      <a:solidFill>
                        <a:srgbClr val="BB8542"/>
                      </a:solidFill>
                      <a:prstDash val="solid"/>
                    </a:lnT>
                    <a:lnB w="12700">
                      <a:solidFill>
                        <a:srgbClr val="BB8542"/>
                      </a:solidFill>
                      <a:prstDash val="solid"/>
                    </a:lnB>
                    <a:solidFill>
                      <a:srgbClr val="FEF2CC"/>
                    </a:solidFill>
                  </a:tcPr>
                </a:tc>
                <a:extLst>
                  <a:ext uri="{0D108BD9-81ED-4DB2-BD59-A6C34878D82A}">
                    <a16:rowId xmlns:a16="http://schemas.microsoft.com/office/drawing/2014/main" val="10003"/>
                  </a:ext>
                </a:extLst>
              </a:tr>
              <a:tr h="1037099">
                <a:tc>
                  <a:txBody>
                    <a:bodyPr/>
                    <a:lstStyle/>
                    <a:p>
                      <a:pPr>
                        <a:lnSpc>
                          <a:spcPct val="100000"/>
                        </a:lnSpc>
                        <a:spcBef>
                          <a:spcPts val="30"/>
                        </a:spcBef>
                      </a:pPr>
                      <a:endParaRPr sz="1300">
                        <a:latin typeface="Times New Roman"/>
                        <a:cs typeface="Times New Roman"/>
                      </a:endParaRPr>
                    </a:p>
                    <a:p>
                      <a:pPr marL="90805" marR="302895">
                        <a:lnSpc>
                          <a:spcPct val="100000"/>
                        </a:lnSpc>
                      </a:pPr>
                      <a:r>
                        <a:rPr sz="1400" b="1" spc="-5" dirty="0">
                          <a:latin typeface="Arial"/>
                          <a:cs typeface="Arial"/>
                        </a:rPr>
                        <a:t>Attached </a:t>
                      </a:r>
                      <a:r>
                        <a:rPr sz="1400" spc="-5" dirty="0">
                          <a:latin typeface="Arial MT"/>
                          <a:cs typeface="Arial MT"/>
                        </a:rPr>
                        <a:t>to the casualty and </a:t>
                      </a:r>
                      <a:r>
                        <a:rPr sz="1400" b="1" spc="-5" dirty="0">
                          <a:latin typeface="Arial"/>
                          <a:cs typeface="Arial"/>
                        </a:rPr>
                        <a:t>handed </a:t>
                      </a:r>
                      <a:r>
                        <a:rPr sz="1400" b="1" spc="-375" dirty="0">
                          <a:latin typeface="Arial"/>
                          <a:cs typeface="Arial"/>
                        </a:rPr>
                        <a:t> </a:t>
                      </a:r>
                      <a:r>
                        <a:rPr sz="1400" b="1" spc="-5" dirty="0">
                          <a:latin typeface="Arial"/>
                          <a:cs typeface="Arial"/>
                        </a:rPr>
                        <a:t>off </a:t>
                      </a:r>
                      <a:r>
                        <a:rPr sz="1400" spc="-5" dirty="0">
                          <a:latin typeface="Arial MT"/>
                          <a:cs typeface="Arial MT"/>
                        </a:rPr>
                        <a:t>during evacuation to next higher </a:t>
                      </a:r>
                      <a:r>
                        <a:rPr sz="1400" dirty="0">
                          <a:latin typeface="Arial MT"/>
                          <a:cs typeface="Arial MT"/>
                        </a:rPr>
                        <a:t> </a:t>
                      </a:r>
                      <a:r>
                        <a:rPr sz="1400" spc="-5" dirty="0">
                          <a:latin typeface="Arial MT"/>
                          <a:cs typeface="Arial MT"/>
                        </a:rPr>
                        <a:t>level</a:t>
                      </a:r>
                      <a:r>
                        <a:rPr sz="1400" spc="-15" dirty="0">
                          <a:latin typeface="Arial MT"/>
                          <a:cs typeface="Arial MT"/>
                        </a:rPr>
                        <a:t> </a:t>
                      </a:r>
                      <a:r>
                        <a:rPr sz="1400" spc="-5" dirty="0">
                          <a:latin typeface="Arial MT"/>
                          <a:cs typeface="Arial MT"/>
                        </a:rPr>
                        <a:t>of</a:t>
                      </a:r>
                      <a:r>
                        <a:rPr sz="1400" spc="-10" dirty="0">
                          <a:latin typeface="Arial MT"/>
                          <a:cs typeface="Arial MT"/>
                        </a:rPr>
                        <a:t> </a:t>
                      </a:r>
                      <a:r>
                        <a:rPr sz="1400" spc="-5" dirty="0">
                          <a:latin typeface="Arial MT"/>
                          <a:cs typeface="Arial MT"/>
                        </a:rPr>
                        <a:t>care</a:t>
                      </a:r>
                      <a:endParaRPr sz="1400">
                        <a:latin typeface="Arial MT"/>
                        <a:cs typeface="Arial MT"/>
                      </a:endParaRPr>
                    </a:p>
                  </a:txBody>
                  <a:tcPr marL="0" marR="0" marT="3810" marB="0">
                    <a:lnL w="28575">
                      <a:solidFill>
                        <a:srgbClr val="BB8542"/>
                      </a:solidFill>
                      <a:prstDash val="solid"/>
                    </a:lnL>
                    <a:lnR w="28575">
                      <a:solidFill>
                        <a:srgbClr val="BB8542"/>
                      </a:solidFill>
                      <a:prstDash val="solid"/>
                    </a:lnR>
                    <a:lnT w="12700">
                      <a:solidFill>
                        <a:srgbClr val="BB8542"/>
                      </a:solidFill>
                      <a:prstDash val="solid"/>
                    </a:lnT>
                    <a:lnB w="28575">
                      <a:solidFill>
                        <a:srgbClr val="BB8542"/>
                      </a:solidFill>
                      <a:prstDash val="solid"/>
                    </a:lnB>
                  </a:tcPr>
                </a:tc>
                <a:tc>
                  <a:txBody>
                    <a:bodyPr/>
                    <a:lstStyle/>
                    <a:p>
                      <a:pPr marL="90805" marR="342265">
                        <a:lnSpc>
                          <a:spcPct val="100000"/>
                        </a:lnSpc>
                        <a:spcBef>
                          <a:spcPts val="685"/>
                        </a:spcBef>
                      </a:pPr>
                      <a:r>
                        <a:rPr sz="1400" b="1" spc="-5" dirty="0">
                          <a:latin typeface="Arial"/>
                          <a:cs typeface="Arial"/>
                        </a:rPr>
                        <a:t>First Responder Information: </a:t>
                      </a:r>
                      <a:r>
                        <a:rPr sz="1400" spc="-5" dirty="0">
                          <a:latin typeface="Arial MT"/>
                          <a:cs typeface="Arial MT"/>
                        </a:rPr>
                        <a:t>at the </a:t>
                      </a:r>
                      <a:r>
                        <a:rPr sz="1400" spc="-375" dirty="0">
                          <a:latin typeface="Arial MT"/>
                          <a:cs typeface="Arial MT"/>
                        </a:rPr>
                        <a:t> </a:t>
                      </a:r>
                      <a:r>
                        <a:rPr sz="1400" spc="-5" dirty="0">
                          <a:latin typeface="Arial MT"/>
                          <a:cs typeface="Arial MT"/>
                        </a:rPr>
                        <a:t>bottom</a:t>
                      </a:r>
                      <a:r>
                        <a:rPr sz="1400" spc="-30" dirty="0">
                          <a:latin typeface="Arial MT"/>
                          <a:cs typeface="Arial MT"/>
                        </a:rPr>
                        <a:t> </a:t>
                      </a:r>
                      <a:r>
                        <a:rPr sz="1400" spc="-5" dirty="0">
                          <a:latin typeface="Arial MT"/>
                          <a:cs typeface="Arial MT"/>
                        </a:rPr>
                        <a:t>of</a:t>
                      </a:r>
                      <a:r>
                        <a:rPr sz="1400" spc="-10" dirty="0">
                          <a:latin typeface="Arial MT"/>
                          <a:cs typeface="Arial MT"/>
                        </a:rPr>
                        <a:t> </a:t>
                      </a:r>
                      <a:r>
                        <a:rPr sz="1400" spc="-5" dirty="0">
                          <a:latin typeface="Arial MT"/>
                          <a:cs typeface="Arial MT"/>
                        </a:rPr>
                        <a:t>the</a:t>
                      </a:r>
                      <a:r>
                        <a:rPr sz="1400" spc="-10" dirty="0">
                          <a:latin typeface="Arial MT"/>
                          <a:cs typeface="Arial MT"/>
                        </a:rPr>
                        <a:t> </a:t>
                      </a:r>
                      <a:r>
                        <a:rPr sz="1400" spc="-5" dirty="0">
                          <a:latin typeface="Arial MT"/>
                          <a:cs typeface="Arial MT"/>
                        </a:rPr>
                        <a:t>card</a:t>
                      </a:r>
                      <a:endParaRPr sz="1400">
                        <a:latin typeface="Arial MT"/>
                        <a:cs typeface="Arial MT"/>
                      </a:endParaRPr>
                    </a:p>
                    <a:p>
                      <a:pPr marL="376555" marR="489584" indent="-285750">
                        <a:lnSpc>
                          <a:spcPct val="100000"/>
                        </a:lnSpc>
                        <a:spcBef>
                          <a:spcPts val="5"/>
                        </a:spcBef>
                        <a:buChar char="•"/>
                        <a:tabLst>
                          <a:tab pos="376555" algn="l"/>
                          <a:tab pos="377190" algn="l"/>
                        </a:tabLst>
                      </a:pPr>
                      <a:r>
                        <a:rPr sz="1400" spc="-5" dirty="0">
                          <a:latin typeface="Arial MT"/>
                          <a:cs typeface="Arial MT"/>
                        </a:rPr>
                        <a:t>Name (Last, First) and Last four </a:t>
                      </a:r>
                      <a:r>
                        <a:rPr sz="1400" spc="-375" dirty="0">
                          <a:latin typeface="Arial MT"/>
                          <a:cs typeface="Arial MT"/>
                        </a:rPr>
                        <a:t> </a:t>
                      </a:r>
                      <a:r>
                        <a:rPr sz="1400" spc="-10" dirty="0">
                          <a:latin typeface="Arial MT"/>
                          <a:cs typeface="Arial MT"/>
                        </a:rPr>
                        <a:t>SSN</a:t>
                      </a:r>
                      <a:endParaRPr sz="1400">
                        <a:latin typeface="Arial MT"/>
                        <a:cs typeface="Arial MT"/>
                      </a:endParaRPr>
                    </a:p>
                  </a:txBody>
                  <a:tcPr marL="0" marR="0" marT="86995" marB="0">
                    <a:lnL w="28575">
                      <a:solidFill>
                        <a:srgbClr val="BB8542"/>
                      </a:solidFill>
                      <a:prstDash val="solid"/>
                    </a:lnL>
                    <a:lnR w="28575">
                      <a:solidFill>
                        <a:srgbClr val="BB8542"/>
                      </a:solidFill>
                      <a:prstDash val="solid"/>
                    </a:lnR>
                    <a:lnT w="12700">
                      <a:solidFill>
                        <a:srgbClr val="BB8542"/>
                      </a:solidFill>
                      <a:prstDash val="solid"/>
                    </a:lnT>
                    <a:lnB w="28575">
                      <a:solidFill>
                        <a:srgbClr val="BB8542"/>
                      </a:solidFill>
                      <a:prstDash val="solid"/>
                    </a:lnB>
                  </a:tcPr>
                </a:tc>
                <a:extLst>
                  <a:ext uri="{0D108BD9-81ED-4DB2-BD59-A6C34878D82A}">
                    <a16:rowId xmlns:a16="http://schemas.microsoft.com/office/drawing/2014/main" val="10004"/>
                  </a:ext>
                </a:extLst>
              </a:tr>
            </a:tbl>
          </a:graphicData>
        </a:graphic>
      </p:graphicFrame>
      <p:grpSp>
        <p:nvGrpSpPr>
          <p:cNvPr id="7" name="object 7"/>
          <p:cNvGrpSpPr/>
          <p:nvPr/>
        </p:nvGrpSpPr>
        <p:grpSpPr>
          <a:xfrm>
            <a:off x="0" y="924305"/>
            <a:ext cx="5699760" cy="5934075"/>
            <a:chOff x="0" y="924305"/>
            <a:chExt cx="5699760" cy="5934075"/>
          </a:xfrm>
        </p:grpSpPr>
        <p:pic>
          <p:nvPicPr>
            <p:cNvPr id="8" name="object 8"/>
            <p:cNvPicPr/>
            <p:nvPr/>
          </p:nvPicPr>
          <p:blipFill>
            <a:blip r:embed="rId5" cstate="print"/>
            <a:stretch>
              <a:fillRect/>
            </a:stretch>
          </p:blipFill>
          <p:spPr>
            <a:xfrm>
              <a:off x="0" y="924305"/>
              <a:ext cx="5699747" cy="5933694"/>
            </a:xfrm>
            <a:prstGeom prst="rect">
              <a:avLst/>
            </a:prstGeom>
          </p:spPr>
        </p:pic>
        <p:pic>
          <p:nvPicPr>
            <p:cNvPr id="9" name="object 9"/>
            <p:cNvPicPr/>
            <p:nvPr/>
          </p:nvPicPr>
          <p:blipFill>
            <a:blip r:embed="rId6" cstate="print"/>
            <a:stretch>
              <a:fillRect/>
            </a:stretch>
          </p:blipFill>
          <p:spPr>
            <a:xfrm>
              <a:off x="0" y="1118925"/>
              <a:ext cx="5305869" cy="5515440"/>
            </a:xfrm>
            <a:prstGeom prst="rect">
              <a:avLst/>
            </a:prstGeom>
          </p:spPr>
        </p:pic>
        <p:pic>
          <p:nvPicPr>
            <p:cNvPr id="10" name="object 10"/>
            <p:cNvPicPr/>
            <p:nvPr/>
          </p:nvPicPr>
          <p:blipFill>
            <a:blip r:embed="rId7" cstate="print"/>
            <a:stretch>
              <a:fillRect/>
            </a:stretch>
          </p:blipFill>
          <p:spPr>
            <a:xfrm>
              <a:off x="1728977" y="3012185"/>
              <a:ext cx="786383" cy="604265"/>
            </a:xfrm>
            <a:prstGeom prst="rect">
              <a:avLst/>
            </a:prstGeom>
          </p:spPr>
        </p:pic>
        <p:sp>
          <p:nvSpPr>
            <p:cNvPr id="11" name="object 11"/>
            <p:cNvSpPr/>
            <p:nvPr/>
          </p:nvSpPr>
          <p:spPr>
            <a:xfrm>
              <a:off x="1809334" y="3091332"/>
              <a:ext cx="625475" cy="446405"/>
            </a:xfrm>
            <a:custGeom>
              <a:avLst/>
              <a:gdLst/>
              <a:ahLst/>
              <a:cxnLst/>
              <a:rect l="l" t="t" r="r" b="b"/>
              <a:pathLst>
                <a:path w="625475" h="446404">
                  <a:moveTo>
                    <a:pt x="0" y="57899"/>
                  </a:moveTo>
                  <a:lnTo>
                    <a:pt x="586841" y="0"/>
                  </a:lnTo>
                  <a:lnTo>
                    <a:pt x="625170" y="388505"/>
                  </a:lnTo>
                  <a:lnTo>
                    <a:pt x="38328" y="446405"/>
                  </a:lnTo>
                  <a:lnTo>
                    <a:pt x="0" y="57899"/>
                  </a:lnTo>
                  <a:close/>
                </a:path>
              </a:pathLst>
            </a:custGeom>
            <a:ln w="19050">
              <a:solidFill>
                <a:srgbClr val="FF0000"/>
              </a:solidFill>
            </a:ln>
          </p:spPr>
          <p:txBody>
            <a:bodyPr wrap="square" lIns="0" tIns="0" rIns="0" bIns="0" rtlCol="0"/>
            <a:lstStyle/>
            <a:p>
              <a:endParaRPr/>
            </a:p>
          </p:txBody>
        </p:sp>
        <p:pic>
          <p:nvPicPr>
            <p:cNvPr id="12" name="object 12"/>
            <p:cNvPicPr/>
            <p:nvPr/>
          </p:nvPicPr>
          <p:blipFill>
            <a:blip r:embed="rId8" cstate="print"/>
            <a:stretch>
              <a:fillRect/>
            </a:stretch>
          </p:blipFill>
          <p:spPr>
            <a:xfrm>
              <a:off x="733044" y="4260341"/>
              <a:ext cx="2535174" cy="1344929"/>
            </a:xfrm>
            <a:prstGeom prst="rect">
              <a:avLst/>
            </a:prstGeom>
          </p:spPr>
        </p:pic>
        <p:sp>
          <p:nvSpPr>
            <p:cNvPr id="13" name="object 13"/>
            <p:cNvSpPr/>
            <p:nvPr/>
          </p:nvSpPr>
          <p:spPr>
            <a:xfrm>
              <a:off x="831288" y="4346583"/>
              <a:ext cx="2339340" cy="1172845"/>
            </a:xfrm>
            <a:custGeom>
              <a:avLst/>
              <a:gdLst/>
              <a:ahLst/>
              <a:cxnLst/>
              <a:rect l="l" t="t" r="r" b="b"/>
              <a:pathLst>
                <a:path w="2339340" h="1172845">
                  <a:moveTo>
                    <a:pt x="0" y="197357"/>
                  </a:moveTo>
                  <a:lnTo>
                    <a:pt x="2253488" y="0"/>
                  </a:lnTo>
                  <a:lnTo>
                    <a:pt x="2338870" y="974940"/>
                  </a:lnTo>
                  <a:lnTo>
                    <a:pt x="85382" y="1172298"/>
                  </a:lnTo>
                  <a:lnTo>
                    <a:pt x="0" y="197357"/>
                  </a:lnTo>
                  <a:close/>
                </a:path>
              </a:pathLst>
            </a:custGeom>
            <a:ln w="19050">
              <a:solidFill>
                <a:srgbClr val="FF0000"/>
              </a:solidFill>
            </a:ln>
          </p:spPr>
          <p:txBody>
            <a:bodyPr wrap="square" lIns="0" tIns="0" rIns="0" bIns="0" rtlCol="0"/>
            <a:lstStyle/>
            <a:p>
              <a:endParaRPr/>
            </a:p>
          </p:txBody>
        </p:sp>
      </p:grpSp>
      <p:sp>
        <p:nvSpPr>
          <p:cNvPr id="15" name="object 15"/>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6</a:t>
            </a:fld>
            <a:endParaRPr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5" dirty="0"/>
              <a:t>Module</a:t>
            </a:r>
            <a:r>
              <a:rPr spc="-40" dirty="0"/>
              <a:t> </a:t>
            </a:r>
            <a:r>
              <a:rPr spc="-5" dirty="0"/>
              <a:t>23:</a:t>
            </a:r>
            <a:r>
              <a:rPr spc="-45" dirty="0"/>
              <a:t> </a:t>
            </a:r>
            <a:r>
              <a:rPr spc="-5" dirty="0"/>
              <a:t>Documentation</a:t>
            </a:r>
          </a:p>
        </p:txBody>
      </p:sp>
      <p:pic>
        <p:nvPicPr>
          <p:cNvPr id="3" name="object 3"/>
          <p:cNvPicPr/>
          <p:nvPr/>
        </p:nvPicPr>
        <p:blipFill>
          <a:blip r:embed="rId5" cstate="print"/>
          <a:stretch>
            <a:fillRect/>
          </a:stretch>
        </p:blipFill>
        <p:spPr>
          <a:xfrm>
            <a:off x="309372" y="255270"/>
            <a:ext cx="1172717" cy="656081"/>
          </a:xfrm>
          <a:prstGeom prst="rect">
            <a:avLst/>
          </a:prstGeom>
        </p:spPr>
      </p:pic>
      <p:sp>
        <p:nvSpPr>
          <p:cNvPr id="4" name="object 4"/>
          <p:cNvSpPr txBox="1"/>
          <p:nvPr/>
        </p:nvSpPr>
        <p:spPr>
          <a:xfrm>
            <a:off x="3801690" y="805803"/>
            <a:ext cx="4598035" cy="575157"/>
          </a:xfrm>
          <a:prstGeom prst="rect">
            <a:avLst/>
          </a:prstGeom>
        </p:spPr>
        <p:txBody>
          <a:bodyPr vert="horz" wrap="square" lIns="0" tIns="74295" rIns="0" bIns="0" rtlCol="0">
            <a:spAutoFit/>
          </a:bodyPr>
          <a:lstStyle/>
          <a:p>
            <a:pPr marL="12700" marR="5080" indent="645795">
              <a:lnSpc>
                <a:spcPts val="3890"/>
              </a:lnSpc>
              <a:spcBef>
                <a:spcPts val="585"/>
              </a:spcBef>
            </a:pPr>
            <a:r>
              <a:rPr sz="3600" b="1" spc="-5" dirty="0">
                <a:solidFill>
                  <a:srgbClr val="FFFFFF"/>
                </a:solidFill>
                <a:latin typeface="Arial"/>
                <a:cs typeface="Arial"/>
              </a:rPr>
              <a:t>DD FORM </a:t>
            </a:r>
            <a:r>
              <a:rPr sz="3600" b="1" dirty="0">
                <a:solidFill>
                  <a:srgbClr val="FFFFFF"/>
                </a:solidFill>
                <a:latin typeface="Arial"/>
                <a:cs typeface="Arial"/>
              </a:rPr>
              <a:t>1380</a:t>
            </a:r>
            <a:endParaRPr sz="3600" dirty="0">
              <a:latin typeface="Arial"/>
              <a:cs typeface="Arial"/>
            </a:endParaRPr>
          </a:p>
        </p:txBody>
      </p:sp>
      <p:grpSp>
        <p:nvGrpSpPr>
          <p:cNvPr id="5" name="object 5"/>
          <p:cNvGrpSpPr/>
          <p:nvPr/>
        </p:nvGrpSpPr>
        <p:grpSpPr>
          <a:xfrm>
            <a:off x="2935985" y="2250948"/>
            <a:ext cx="6320790" cy="3580129"/>
            <a:chOff x="2935985" y="2250948"/>
            <a:chExt cx="6320790" cy="3580129"/>
          </a:xfrm>
        </p:grpSpPr>
        <p:sp>
          <p:nvSpPr>
            <p:cNvPr id="6" name="object 6"/>
            <p:cNvSpPr/>
            <p:nvPr/>
          </p:nvSpPr>
          <p:spPr>
            <a:xfrm>
              <a:off x="2945510" y="2260473"/>
              <a:ext cx="6301740" cy="3561079"/>
            </a:xfrm>
            <a:custGeom>
              <a:avLst/>
              <a:gdLst/>
              <a:ahLst/>
              <a:cxnLst/>
              <a:rect l="l" t="t" r="r" b="b"/>
              <a:pathLst>
                <a:path w="6301740" h="3561079">
                  <a:moveTo>
                    <a:pt x="0" y="0"/>
                  </a:moveTo>
                  <a:lnTo>
                    <a:pt x="6301740" y="0"/>
                  </a:lnTo>
                  <a:lnTo>
                    <a:pt x="6301740" y="3560826"/>
                  </a:lnTo>
                  <a:lnTo>
                    <a:pt x="0" y="3560826"/>
                  </a:lnTo>
                  <a:lnTo>
                    <a:pt x="0" y="0"/>
                  </a:lnTo>
                  <a:close/>
                </a:path>
              </a:pathLst>
            </a:custGeom>
            <a:ln w="19050">
              <a:solidFill>
                <a:srgbClr val="898B8B"/>
              </a:solidFill>
            </a:ln>
          </p:spPr>
          <p:txBody>
            <a:bodyPr wrap="square" lIns="0" tIns="0" rIns="0" bIns="0" rtlCol="0"/>
            <a:lstStyle/>
            <a:p>
              <a:endParaRPr/>
            </a:p>
          </p:txBody>
        </p:sp>
        <p:sp>
          <p:nvSpPr>
            <p:cNvPr id="7" name="object 7"/>
            <p:cNvSpPr/>
            <p:nvPr/>
          </p:nvSpPr>
          <p:spPr>
            <a:xfrm>
              <a:off x="5500877" y="3445002"/>
              <a:ext cx="1190625" cy="1190625"/>
            </a:xfrm>
            <a:custGeom>
              <a:avLst/>
              <a:gdLst/>
              <a:ahLst/>
              <a:cxnLst/>
              <a:rect l="l" t="t" r="r" b="b"/>
              <a:pathLst>
                <a:path w="1190625" h="1190625">
                  <a:moveTo>
                    <a:pt x="595122" y="0"/>
                  </a:moveTo>
                  <a:lnTo>
                    <a:pt x="546312" y="1972"/>
                  </a:lnTo>
                  <a:lnTo>
                    <a:pt x="498590" y="7789"/>
                  </a:lnTo>
                  <a:lnTo>
                    <a:pt x="452107" y="17295"/>
                  </a:lnTo>
                  <a:lnTo>
                    <a:pt x="407017" y="30339"/>
                  </a:lnTo>
                  <a:lnTo>
                    <a:pt x="363474" y="46767"/>
                  </a:lnTo>
                  <a:lnTo>
                    <a:pt x="321629" y="66426"/>
                  </a:lnTo>
                  <a:lnTo>
                    <a:pt x="281637" y="89163"/>
                  </a:lnTo>
                  <a:lnTo>
                    <a:pt x="243651" y="114824"/>
                  </a:lnTo>
                  <a:lnTo>
                    <a:pt x="207823" y="143256"/>
                  </a:lnTo>
                  <a:lnTo>
                    <a:pt x="174307" y="174307"/>
                  </a:lnTo>
                  <a:lnTo>
                    <a:pt x="143256" y="207823"/>
                  </a:lnTo>
                  <a:lnTo>
                    <a:pt x="114824" y="243651"/>
                  </a:lnTo>
                  <a:lnTo>
                    <a:pt x="89163" y="281637"/>
                  </a:lnTo>
                  <a:lnTo>
                    <a:pt x="66426" y="321629"/>
                  </a:lnTo>
                  <a:lnTo>
                    <a:pt x="46767" y="363474"/>
                  </a:lnTo>
                  <a:lnTo>
                    <a:pt x="30339" y="407017"/>
                  </a:lnTo>
                  <a:lnTo>
                    <a:pt x="17295" y="452107"/>
                  </a:lnTo>
                  <a:lnTo>
                    <a:pt x="7789" y="498590"/>
                  </a:lnTo>
                  <a:lnTo>
                    <a:pt x="1972" y="546312"/>
                  </a:lnTo>
                  <a:lnTo>
                    <a:pt x="0" y="595122"/>
                  </a:lnTo>
                  <a:lnTo>
                    <a:pt x="1972" y="643931"/>
                  </a:lnTo>
                  <a:lnTo>
                    <a:pt x="7789" y="691653"/>
                  </a:lnTo>
                  <a:lnTo>
                    <a:pt x="17295" y="738136"/>
                  </a:lnTo>
                  <a:lnTo>
                    <a:pt x="30339" y="783226"/>
                  </a:lnTo>
                  <a:lnTo>
                    <a:pt x="46767" y="826770"/>
                  </a:lnTo>
                  <a:lnTo>
                    <a:pt x="66426" y="868614"/>
                  </a:lnTo>
                  <a:lnTo>
                    <a:pt x="89163" y="908606"/>
                  </a:lnTo>
                  <a:lnTo>
                    <a:pt x="114824" y="946592"/>
                  </a:lnTo>
                  <a:lnTo>
                    <a:pt x="143256" y="982420"/>
                  </a:lnTo>
                  <a:lnTo>
                    <a:pt x="174307" y="1015936"/>
                  </a:lnTo>
                  <a:lnTo>
                    <a:pt x="207823" y="1046987"/>
                  </a:lnTo>
                  <a:lnTo>
                    <a:pt x="243651" y="1075419"/>
                  </a:lnTo>
                  <a:lnTo>
                    <a:pt x="281637" y="1101080"/>
                  </a:lnTo>
                  <a:lnTo>
                    <a:pt x="321629" y="1123817"/>
                  </a:lnTo>
                  <a:lnTo>
                    <a:pt x="363473" y="1143476"/>
                  </a:lnTo>
                  <a:lnTo>
                    <a:pt x="407017" y="1159904"/>
                  </a:lnTo>
                  <a:lnTo>
                    <a:pt x="452107" y="1172948"/>
                  </a:lnTo>
                  <a:lnTo>
                    <a:pt x="498590" y="1182454"/>
                  </a:lnTo>
                  <a:lnTo>
                    <a:pt x="546312" y="1188271"/>
                  </a:lnTo>
                  <a:lnTo>
                    <a:pt x="595122" y="1190244"/>
                  </a:lnTo>
                  <a:lnTo>
                    <a:pt x="643931" y="1188271"/>
                  </a:lnTo>
                  <a:lnTo>
                    <a:pt x="691653" y="1182454"/>
                  </a:lnTo>
                  <a:lnTo>
                    <a:pt x="738136" y="1172948"/>
                  </a:lnTo>
                  <a:lnTo>
                    <a:pt x="783226" y="1159904"/>
                  </a:lnTo>
                  <a:lnTo>
                    <a:pt x="826769" y="1143476"/>
                  </a:lnTo>
                  <a:lnTo>
                    <a:pt x="868614" y="1123817"/>
                  </a:lnTo>
                  <a:lnTo>
                    <a:pt x="908606" y="1101080"/>
                  </a:lnTo>
                  <a:lnTo>
                    <a:pt x="946592" y="1075419"/>
                  </a:lnTo>
                  <a:lnTo>
                    <a:pt x="982420" y="1046987"/>
                  </a:lnTo>
                  <a:lnTo>
                    <a:pt x="1015936" y="1015936"/>
                  </a:lnTo>
                  <a:lnTo>
                    <a:pt x="1046987" y="982420"/>
                  </a:lnTo>
                  <a:lnTo>
                    <a:pt x="1075419" y="946592"/>
                  </a:lnTo>
                  <a:lnTo>
                    <a:pt x="1101080" y="908606"/>
                  </a:lnTo>
                  <a:lnTo>
                    <a:pt x="1123817" y="868614"/>
                  </a:lnTo>
                  <a:lnTo>
                    <a:pt x="1143476" y="826770"/>
                  </a:lnTo>
                  <a:lnTo>
                    <a:pt x="1159904" y="783226"/>
                  </a:lnTo>
                  <a:lnTo>
                    <a:pt x="1172948" y="738136"/>
                  </a:lnTo>
                  <a:lnTo>
                    <a:pt x="1182454" y="691653"/>
                  </a:lnTo>
                  <a:lnTo>
                    <a:pt x="1188271" y="643931"/>
                  </a:lnTo>
                  <a:lnTo>
                    <a:pt x="1190244" y="595122"/>
                  </a:lnTo>
                  <a:lnTo>
                    <a:pt x="1188271" y="546312"/>
                  </a:lnTo>
                  <a:lnTo>
                    <a:pt x="1182454" y="498590"/>
                  </a:lnTo>
                  <a:lnTo>
                    <a:pt x="1172948" y="452107"/>
                  </a:lnTo>
                  <a:lnTo>
                    <a:pt x="1159904" y="407017"/>
                  </a:lnTo>
                  <a:lnTo>
                    <a:pt x="1143476" y="363474"/>
                  </a:lnTo>
                  <a:lnTo>
                    <a:pt x="1123817" y="321629"/>
                  </a:lnTo>
                  <a:lnTo>
                    <a:pt x="1101080" y="281637"/>
                  </a:lnTo>
                  <a:lnTo>
                    <a:pt x="1075419" y="243651"/>
                  </a:lnTo>
                  <a:lnTo>
                    <a:pt x="1046987" y="207823"/>
                  </a:lnTo>
                  <a:lnTo>
                    <a:pt x="1015936" y="174307"/>
                  </a:lnTo>
                  <a:lnTo>
                    <a:pt x="982420" y="143256"/>
                  </a:lnTo>
                  <a:lnTo>
                    <a:pt x="946592" y="114824"/>
                  </a:lnTo>
                  <a:lnTo>
                    <a:pt x="908606" y="89163"/>
                  </a:lnTo>
                  <a:lnTo>
                    <a:pt x="868614" y="66426"/>
                  </a:lnTo>
                  <a:lnTo>
                    <a:pt x="826769" y="46767"/>
                  </a:lnTo>
                  <a:lnTo>
                    <a:pt x="783226" y="30339"/>
                  </a:lnTo>
                  <a:lnTo>
                    <a:pt x="738136" y="17295"/>
                  </a:lnTo>
                  <a:lnTo>
                    <a:pt x="691653" y="7789"/>
                  </a:lnTo>
                  <a:lnTo>
                    <a:pt x="643931" y="1972"/>
                  </a:lnTo>
                  <a:lnTo>
                    <a:pt x="595122" y="0"/>
                  </a:lnTo>
                  <a:close/>
                </a:path>
              </a:pathLst>
            </a:custGeom>
            <a:solidFill>
              <a:srgbClr val="606667"/>
            </a:solidFill>
          </p:spPr>
          <p:txBody>
            <a:bodyPr wrap="square" lIns="0" tIns="0" rIns="0" bIns="0" rtlCol="0"/>
            <a:lstStyle/>
            <a:p>
              <a:endParaRPr/>
            </a:p>
          </p:txBody>
        </p:sp>
        <p:sp>
          <p:nvSpPr>
            <p:cNvPr id="8" name="object 8"/>
            <p:cNvSpPr/>
            <p:nvPr/>
          </p:nvSpPr>
          <p:spPr>
            <a:xfrm>
              <a:off x="5897879" y="3736086"/>
              <a:ext cx="525145" cy="608965"/>
            </a:xfrm>
            <a:custGeom>
              <a:avLst/>
              <a:gdLst/>
              <a:ahLst/>
              <a:cxnLst/>
              <a:rect l="l" t="t" r="r" b="b"/>
              <a:pathLst>
                <a:path w="525145" h="608964">
                  <a:moveTo>
                    <a:pt x="0" y="0"/>
                  </a:moveTo>
                  <a:lnTo>
                    <a:pt x="0" y="608838"/>
                  </a:lnTo>
                  <a:lnTo>
                    <a:pt x="525018" y="304419"/>
                  </a:lnTo>
                  <a:lnTo>
                    <a:pt x="0" y="0"/>
                  </a:lnTo>
                  <a:close/>
                </a:path>
              </a:pathLst>
            </a:custGeom>
            <a:solidFill>
              <a:srgbClr val="FFFFFF"/>
            </a:solidFill>
          </p:spPr>
          <p:txBody>
            <a:bodyPr wrap="square" lIns="0" tIns="0" rIns="0" bIns="0" rtlCol="0"/>
            <a:lstStyle/>
            <a:p>
              <a:endParaRPr/>
            </a:p>
          </p:txBody>
        </p:sp>
      </p:grpSp>
      <p:sp>
        <p:nvSpPr>
          <p:cNvPr id="9" name="object 9"/>
          <p:cNvSpPr txBox="1"/>
          <p:nvPr/>
        </p:nvSpPr>
        <p:spPr>
          <a:xfrm>
            <a:off x="3908050" y="6040796"/>
            <a:ext cx="4714875" cy="299720"/>
          </a:xfrm>
          <a:prstGeom prst="rect">
            <a:avLst/>
          </a:prstGeom>
        </p:spPr>
        <p:txBody>
          <a:bodyPr vert="horz" wrap="square" lIns="0" tIns="12700" rIns="0" bIns="0" rtlCol="0">
            <a:spAutoFit/>
          </a:bodyPr>
          <a:lstStyle/>
          <a:p>
            <a:pPr marL="12700">
              <a:lnSpc>
                <a:spcPct val="100000"/>
              </a:lnSpc>
              <a:spcBef>
                <a:spcPts val="100"/>
              </a:spcBef>
            </a:pPr>
            <a:r>
              <a:rPr sz="1800" i="1" spc="-5" dirty="0">
                <a:solidFill>
                  <a:srgbClr val="898B8B"/>
                </a:solidFill>
                <a:latin typeface="Arial"/>
                <a:cs typeface="Arial"/>
              </a:rPr>
              <a:t>Video</a:t>
            </a:r>
            <a:r>
              <a:rPr sz="1800" i="1" spc="-10" dirty="0">
                <a:solidFill>
                  <a:srgbClr val="898B8B"/>
                </a:solidFill>
                <a:latin typeface="Arial"/>
                <a:cs typeface="Arial"/>
              </a:rPr>
              <a:t> </a:t>
            </a:r>
            <a:r>
              <a:rPr sz="1800" i="1" dirty="0">
                <a:solidFill>
                  <a:srgbClr val="898B8B"/>
                </a:solidFill>
                <a:latin typeface="Arial"/>
                <a:cs typeface="Arial"/>
              </a:rPr>
              <a:t>can</a:t>
            </a:r>
            <a:r>
              <a:rPr sz="1800" i="1" spc="-5" dirty="0">
                <a:solidFill>
                  <a:srgbClr val="898B8B"/>
                </a:solidFill>
                <a:latin typeface="Arial"/>
                <a:cs typeface="Arial"/>
              </a:rPr>
              <a:t> </a:t>
            </a:r>
            <a:r>
              <a:rPr sz="1800" i="1" dirty="0">
                <a:solidFill>
                  <a:srgbClr val="898B8B"/>
                </a:solidFill>
                <a:latin typeface="Arial"/>
                <a:cs typeface="Arial"/>
              </a:rPr>
              <a:t>be</a:t>
            </a:r>
            <a:r>
              <a:rPr sz="1800" i="1" spc="-5" dirty="0">
                <a:solidFill>
                  <a:srgbClr val="898B8B"/>
                </a:solidFill>
                <a:latin typeface="Arial"/>
                <a:cs typeface="Arial"/>
              </a:rPr>
              <a:t> found </a:t>
            </a:r>
            <a:r>
              <a:rPr sz="1800" i="1" dirty="0">
                <a:solidFill>
                  <a:srgbClr val="898B8B"/>
                </a:solidFill>
                <a:latin typeface="Arial"/>
                <a:cs typeface="Arial"/>
              </a:rPr>
              <a:t>on</a:t>
            </a:r>
            <a:r>
              <a:rPr sz="1800" i="1" spc="-10" dirty="0">
                <a:solidFill>
                  <a:srgbClr val="898B8B"/>
                </a:solidFill>
                <a:latin typeface="Arial"/>
                <a:cs typeface="Arial"/>
              </a:rPr>
              <a:t> </a:t>
            </a:r>
            <a:r>
              <a:rPr sz="1800" i="1" spc="-5" dirty="0">
                <a:solidFill>
                  <a:srgbClr val="898B8B"/>
                </a:solidFill>
                <a:latin typeface="Arial"/>
                <a:cs typeface="Arial"/>
              </a:rPr>
              <a:t>deployedmedicine.com</a:t>
            </a:r>
            <a:endParaRPr sz="1800">
              <a:latin typeface="Arial"/>
              <a:cs typeface="Arial"/>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7</a:t>
            </a:fld>
            <a:endParaRPr sz="1200"/>
          </a:p>
        </p:txBody>
      </p:sp>
      <p:pic>
        <p:nvPicPr>
          <p:cNvPr id="12" name="23. DD Form 1380 (TCCC Card)">
            <a:hlinkClick r:id="" action="ppaction://media"/>
            <a:extLst>
              <a:ext uri="{FF2B5EF4-FFF2-40B4-BE49-F238E27FC236}">
                <a16:creationId xmlns:a16="http://schemas.microsoft.com/office/drawing/2014/main" id="{B8BC11B4-93D4-1E56-C70A-6DFD3DDCD41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06415" y="1644586"/>
            <a:ext cx="8518144" cy="47914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61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03780" y="240181"/>
            <a:ext cx="8585200" cy="1566545"/>
          </a:xfrm>
          <a:prstGeom prst="rect">
            <a:avLst/>
          </a:prstGeom>
        </p:spPr>
        <p:txBody>
          <a:bodyPr vert="horz" wrap="square" lIns="0" tIns="61594" rIns="0" bIns="0" rtlCol="0">
            <a:spAutoFit/>
          </a:bodyPr>
          <a:lstStyle/>
          <a:p>
            <a:pPr algn="ctr">
              <a:lnSpc>
                <a:spcPct val="100000"/>
              </a:lnSpc>
              <a:spcBef>
                <a:spcPts val="484"/>
              </a:spcBef>
            </a:pPr>
            <a:r>
              <a:rPr spc="-5" dirty="0"/>
              <a:t>Module</a:t>
            </a:r>
            <a:r>
              <a:rPr spc="-40" dirty="0"/>
              <a:t> </a:t>
            </a:r>
            <a:r>
              <a:rPr spc="-5" dirty="0"/>
              <a:t>23:</a:t>
            </a:r>
            <a:r>
              <a:rPr spc="-45" dirty="0"/>
              <a:t> </a:t>
            </a:r>
            <a:r>
              <a:rPr spc="-5" dirty="0"/>
              <a:t>Documentation</a:t>
            </a:r>
          </a:p>
          <a:p>
            <a:pPr marL="12065" marR="5080" indent="-635" algn="ctr">
              <a:lnSpc>
                <a:spcPct val="100000"/>
              </a:lnSpc>
              <a:spcBef>
                <a:spcPts val="705"/>
              </a:spcBef>
            </a:pPr>
            <a:r>
              <a:rPr sz="3600" spc="-5" dirty="0">
                <a:solidFill>
                  <a:srgbClr val="000000"/>
                </a:solidFill>
              </a:rPr>
              <a:t>TACTICAL COMBAT CASUALTY CARE </a:t>
            </a:r>
            <a:r>
              <a:rPr sz="3600" spc="-990" dirty="0">
                <a:solidFill>
                  <a:srgbClr val="000000"/>
                </a:solidFill>
              </a:rPr>
              <a:t> </a:t>
            </a:r>
            <a:r>
              <a:rPr sz="3600" spc="-5" dirty="0">
                <a:solidFill>
                  <a:srgbClr val="000000"/>
                </a:solidFill>
              </a:rPr>
              <a:t>(TCCC)</a:t>
            </a:r>
            <a:r>
              <a:rPr sz="3600" spc="-15" dirty="0">
                <a:solidFill>
                  <a:srgbClr val="000000"/>
                </a:solidFill>
              </a:rPr>
              <a:t> </a:t>
            </a:r>
            <a:r>
              <a:rPr sz="3600" spc="-5" dirty="0">
                <a:solidFill>
                  <a:srgbClr val="BB8542"/>
                </a:solidFill>
              </a:rPr>
              <a:t>AFTER</a:t>
            </a:r>
            <a:r>
              <a:rPr sz="3600" spc="-10" dirty="0">
                <a:solidFill>
                  <a:srgbClr val="BB8542"/>
                </a:solidFill>
              </a:rPr>
              <a:t> </a:t>
            </a:r>
            <a:r>
              <a:rPr sz="3600" spc="-5" dirty="0">
                <a:solidFill>
                  <a:srgbClr val="BB8542"/>
                </a:solidFill>
              </a:rPr>
              <a:t>ACTION</a:t>
            </a:r>
            <a:r>
              <a:rPr sz="3600" spc="-10" dirty="0">
                <a:solidFill>
                  <a:srgbClr val="BB8542"/>
                </a:solidFill>
              </a:rPr>
              <a:t> </a:t>
            </a:r>
            <a:r>
              <a:rPr sz="3600" spc="-5" dirty="0">
                <a:solidFill>
                  <a:srgbClr val="BB8542"/>
                </a:solidFill>
              </a:rPr>
              <a:t>REPORT</a:t>
            </a:r>
            <a:r>
              <a:rPr sz="3600" spc="-15" dirty="0">
                <a:solidFill>
                  <a:srgbClr val="BB8542"/>
                </a:solidFill>
              </a:rPr>
              <a:t> </a:t>
            </a:r>
            <a:r>
              <a:rPr sz="3600" spc="-5" dirty="0">
                <a:solidFill>
                  <a:srgbClr val="BB8542"/>
                </a:solidFill>
              </a:rPr>
              <a:t>(AAR)</a:t>
            </a:r>
            <a:endParaRPr sz="3600" dirty="0"/>
          </a:p>
        </p:txBody>
      </p:sp>
      <p:pic>
        <p:nvPicPr>
          <p:cNvPr id="3" name="object 3"/>
          <p:cNvPicPr/>
          <p:nvPr/>
        </p:nvPicPr>
        <p:blipFill>
          <a:blip r:embed="rId3" cstate="print"/>
          <a:stretch>
            <a:fillRect/>
          </a:stretch>
        </p:blipFill>
        <p:spPr>
          <a:xfrm>
            <a:off x="309372" y="255270"/>
            <a:ext cx="1172717" cy="656081"/>
          </a:xfrm>
          <a:prstGeom prst="rect">
            <a:avLst/>
          </a:prstGeom>
        </p:spPr>
      </p:pic>
      <p:sp>
        <p:nvSpPr>
          <p:cNvPr id="4" name="object 4"/>
          <p:cNvSpPr txBox="1"/>
          <p:nvPr/>
        </p:nvSpPr>
        <p:spPr>
          <a:xfrm>
            <a:off x="1198675" y="2122858"/>
            <a:ext cx="5093335" cy="3530600"/>
          </a:xfrm>
          <a:prstGeom prst="rect">
            <a:avLst/>
          </a:prstGeom>
        </p:spPr>
        <p:txBody>
          <a:bodyPr vert="horz" wrap="square" lIns="0" tIns="12065" rIns="0" bIns="0" rtlCol="0">
            <a:spAutoFit/>
          </a:bodyPr>
          <a:lstStyle/>
          <a:p>
            <a:pPr marL="12700" marR="308610">
              <a:lnSpc>
                <a:spcPct val="100000"/>
              </a:lnSpc>
              <a:spcBef>
                <a:spcPts val="95"/>
              </a:spcBef>
            </a:pPr>
            <a:r>
              <a:rPr sz="2000" spc="-5" dirty="0">
                <a:latin typeface="Arial MT"/>
                <a:cs typeface="Arial MT"/>
              </a:rPr>
              <a:t>This</a:t>
            </a:r>
            <a:r>
              <a:rPr sz="2000" spc="5" dirty="0">
                <a:latin typeface="Arial MT"/>
                <a:cs typeface="Arial MT"/>
              </a:rPr>
              <a:t> </a:t>
            </a:r>
            <a:r>
              <a:rPr sz="2000" spc="-5" dirty="0">
                <a:latin typeface="Arial MT"/>
                <a:cs typeface="Arial MT"/>
              </a:rPr>
              <a:t>electronic</a:t>
            </a:r>
            <a:r>
              <a:rPr sz="2000" dirty="0">
                <a:latin typeface="Arial MT"/>
                <a:cs typeface="Arial MT"/>
              </a:rPr>
              <a:t> </a:t>
            </a:r>
            <a:r>
              <a:rPr sz="2000" spc="-5" dirty="0">
                <a:latin typeface="Arial MT"/>
                <a:cs typeface="Arial MT"/>
              </a:rPr>
              <a:t>AAR</a:t>
            </a:r>
            <a:r>
              <a:rPr sz="2000" spc="10" dirty="0">
                <a:latin typeface="Arial MT"/>
                <a:cs typeface="Arial MT"/>
              </a:rPr>
              <a:t> </a:t>
            </a:r>
            <a:r>
              <a:rPr sz="2000" spc="-5" dirty="0">
                <a:latin typeface="Arial MT"/>
                <a:cs typeface="Arial MT"/>
              </a:rPr>
              <a:t>is</a:t>
            </a:r>
            <a:r>
              <a:rPr sz="2000" spc="-10" dirty="0">
                <a:latin typeface="Arial MT"/>
                <a:cs typeface="Arial MT"/>
              </a:rPr>
              <a:t> </a:t>
            </a:r>
            <a:r>
              <a:rPr sz="2000" spc="-5" dirty="0">
                <a:latin typeface="Arial MT"/>
                <a:cs typeface="Arial MT"/>
              </a:rPr>
              <a:t>intended</a:t>
            </a:r>
            <a:r>
              <a:rPr sz="2000" dirty="0">
                <a:latin typeface="Arial MT"/>
                <a:cs typeface="Arial MT"/>
              </a:rPr>
              <a:t> </a:t>
            </a:r>
            <a:r>
              <a:rPr sz="2000" spc="-5" dirty="0">
                <a:latin typeface="Arial MT"/>
                <a:cs typeface="Arial MT"/>
              </a:rPr>
              <a:t>to</a:t>
            </a:r>
            <a:r>
              <a:rPr sz="2000" spc="-15" dirty="0">
                <a:latin typeface="Arial MT"/>
                <a:cs typeface="Arial MT"/>
              </a:rPr>
              <a:t> </a:t>
            </a:r>
            <a:r>
              <a:rPr sz="2000" spc="-5" dirty="0">
                <a:latin typeface="Arial MT"/>
                <a:cs typeface="Arial MT"/>
              </a:rPr>
              <a:t>be </a:t>
            </a:r>
            <a:r>
              <a:rPr sz="2000" dirty="0">
                <a:latin typeface="Arial MT"/>
                <a:cs typeface="Arial MT"/>
              </a:rPr>
              <a:t> </a:t>
            </a:r>
            <a:r>
              <a:rPr sz="2000" spc="-5" dirty="0">
                <a:latin typeface="Arial MT"/>
                <a:cs typeface="Arial MT"/>
              </a:rPr>
              <a:t>completed </a:t>
            </a:r>
            <a:r>
              <a:rPr sz="2000" b="1" spc="-5" dirty="0">
                <a:latin typeface="Arial"/>
                <a:cs typeface="Arial"/>
              </a:rPr>
              <a:t>after </a:t>
            </a:r>
            <a:r>
              <a:rPr sz="2000" spc="-5" dirty="0">
                <a:latin typeface="Arial MT"/>
                <a:cs typeface="Arial MT"/>
              </a:rPr>
              <a:t>the first responder </a:t>
            </a:r>
            <a:r>
              <a:rPr sz="2000" dirty="0">
                <a:latin typeface="Arial MT"/>
                <a:cs typeface="Arial MT"/>
              </a:rPr>
              <a:t> </a:t>
            </a:r>
            <a:r>
              <a:rPr sz="2000" spc="-5" dirty="0">
                <a:latin typeface="Arial MT"/>
                <a:cs typeface="Arial MT"/>
              </a:rPr>
              <a:t>completes</a:t>
            </a:r>
            <a:r>
              <a:rPr sz="2000" spc="-15" dirty="0">
                <a:latin typeface="Arial MT"/>
                <a:cs typeface="Arial MT"/>
              </a:rPr>
              <a:t> </a:t>
            </a:r>
            <a:r>
              <a:rPr sz="2000" spc="-5" dirty="0">
                <a:latin typeface="Arial MT"/>
                <a:cs typeface="Arial MT"/>
              </a:rPr>
              <a:t>the</a:t>
            </a:r>
            <a:r>
              <a:rPr sz="2000" spc="-15" dirty="0">
                <a:latin typeface="Arial MT"/>
                <a:cs typeface="Arial MT"/>
              </a:rPr>
              <a:t> </a:t>
            </a:r>
            <a:r>
              <a:rPr sz="2000" spc="-5" dirty="0">
                <a:latin typeface="Arial MT"/>
                <a:cs typeface="Arial MT"/>
              </a:rPr>
              <a:t>mission</a:t>
            </a:r>
            <a:r>
              <a:rPr sz="2000" dirty="0">
                <a:latin typeface="Arial MT"/>
                <a:cs typeface="Arial MT"/>
              </a:rPr>
              <a:t> </a:t>
            </a:r>
            <a:r>
              <a:rPr sz="2000" spc="-5" dirty="0">
                <a:latin typeface="Arial MT"/>
                <a:cs typeface="Arial MT"/>
              </a:rPr>
              <a:t>and</a:t>
            </a:r>
            <a:r>
              <a:rPr sz="2000" spc="-15" dirty="0">
                <a:latin typeface="Arial MT"/>
                <a:cs typeface="Arial MT"/>
              </a:rPr>
              <a:t> </a:t>
            </a:r>
            <a:r>
              <a:rPr sz="2000" spc="-5" dirty="0">
                <a:latin typeface="Arial MT"/>
                <a:cs typeface="Arial MT"/>
              </a:rPr>
              <a:t>returns</a:t>
            </a:r>
            <a:r>
              <a:rPr sz="2000" spc="-15" dirty="0">
                <a:latin typeface="Arial MT"/>
                <a:cs typeface="Arial MT"/>
              </a:rPr>
              <a:t> </a:t>
            </a:r>
            <a:r>
              <a:rPr sz="2000" spc="-5" dirty="0">
                <a:latin typeface="Arial MT"/>
                <a:cs typeface="Arial MT"/>
              </a:rPr>
              <a:t>to</a:t>
            </a:r>
            <a:r>
              <a:rPr sz="2000" spc="-25" dirty="0">
                <a:latin typeface="Arial MT"/>
                <a:cs typeface="Arial MT"/>
              </a:rPr>
              <a:t> </a:t>
            </a:r>
            <a:r>
              <a:rPr sz="2000" spc="-5" dirty="0">
                <a:latin typeface="Arial MT"/>
                <a:cs typeface="Arial MT"/>
              </a:rPr>
              <a:t>base</a:t>
            </a:r>
            <a:endParaRPr sz="2000">
              <a:latin typeface="Arial MT"/>
              <a:cs typeface="Arial MT"/>
            </a:endParaRPr>
          </a:p>
          <a:p>
            <a:pPr marL="12700" marR="196215">
              <a:lnSpc>
                <a:spcPct val="100000"/>
              </a:lnSpc>
              <a:spcBef>
                <a:spcPts val="1200"/>
              </a:spcBef>
            </a:pPr>
            <a:r>
              <a:rPr sz="2000" spc="-5" dirty="0">
                <a:latin typeface="Arial MT"/>
                <a:cs typeface="Arial MT"/>
              </a:rPr>
              <a:t>It is a more detailed and complete record of </a:t>
            </a:r>
            <a:r>
              <a:rPr sz="2000" spc="-545"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care</a:t>
            </a:r>
            <a:r>
              <a:rPr sz="2000" spc="-10" dirty="0">
                <a:latin typeface="Arial MT"/>
                <a:cs typeface="Arial MT"/>
              </a:rPr>
              <a:t> </a:t>
            </a:r>
            <a:r>
              <a:rPr sz="2000" spc="-5" dirty="0">
                <a:latin typeface="Arial MT"/>
                <a:cs typeface="Arial MT"/>
              </a:rPr>
              <a:t>provided</a:t>
            </a:r>
            <a:r>
              <a:rPr sz="2000" spc="5" dirty="0">
                <a:latin typeface="Arial MT"/>
                <a:cs typeface="Arial MT"/>
              </a:rPr>
              <a:t> </a:t>
            </a:r>
            <a:r>
              <a:rPr sz="2000" spc="-5" dirty="0">
                <a:latin typeface="Arial MT"/>
                <a:cs typeface="Arial MT"/>
              </a:rPr>
              <a:t>than</a:t>
            </a:r>
            <a:r>
              <a:rPr sz="2000" spc="-20"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TCCC</a:t>
            </a:r>
            <a:r>
              <a:rPr sz="2000" spc="20" dirty="0">
                <a:latin typeface="Arial MT"/>
                <a:cs typeface="Arial MT"/>
              </a:rPr>
              <a:t> </a:t>
            </a:r>
            <a:r>
              <a:rPr sz="2000" spc="-5" dirty="0">
                <a:latin typeface="Arial MT"/>
                <a:cs typeface="Arial MT"/>
              </a:rPr>
              <a:t>Card</a:t>
            </a:r>
            <a:endParaRPr sz="2000">
              <a:latin typeface="Arial MT"/>
              <a:cs typeface="Arial MT"/>
            </a:endParaRPr>
          </a:p>
          <a:p>
            <a:pPr marL="12700" marR="502284">
              <a:lnSpc>
                <a:spcPct val="100000"/>
              </a:lnSpc>
              <a:spcBef>
                <a:spcPts val="1200"/>
              </a:spcBef>
            </a:pPr>
            <a:r>
              <a:rPr sz="2000" spc="-5" dirty="0">
                <a:latin typeface="Arial MT"/>
                <a:cs typeface="Arial MT"/>
              </a:rPr>
              <a:t>Completed</a:t>
            </a:r>
            <a:r>
              <a:rPr sz="2000" dirty="0">
                <a:latin typeface="Arial MT"/>
                <a:cs typeface="Arial MT"/>
              </a:rPr>
              <a:t> </a:t>
            </a:r>
            <a:r>
              <a:rPr sz="2000" spc="-5" dirty="0">
                <a:latin typeface="Arial MT"/>
                <a:cs typeface="Arial MT"/>
              </a:rPr>
              <a:t>by</a:t>
            </a:r>
            <a:r>
              <a:rPr sz="2000" spc="-10" dirty="0">
                <a:latin typeface="Arial MT"/>
                <a:cs typeface="Arial MT"/>
              </a:rPr>
              <a:t> </a:t>
            </a:r>
            <a:r>
              <a:rPr sz="2000" spc="-5" dirty="0">
                <a:latin typeface="Arial MT"/>
                <a:cs typeface="Arial MT"/>
              </a:rPr>
              <a:t>unit</a:t>
            </a:r>
            <a:r>
              <a:rPr sz="2000" spc="-10" dirty="0">
                <a:latin typeface="Arial MT"/>
                <a:cs typeface="Arial MT"/>
              </a:rPr>
              <a:t> </a:t>
            </a:r>
            <a:r>
              <a:rPr sz="2000" spc="-5" dirty="0">
                <a:latin typeface="Arial MT"/>
                <a:cs typeface="Arial MT"/>
              </a:rPr>
              <a:t>CMC</a:t>
            </a:r>
            <a:r>
              <a:rPr sz="2000" spc="5" dirty="0">
                <a:latin typeface="Arial MT"/>
                <a:cs typeface="Arial MT"/>
              </a:rPr>
              <a:t> </a:t>
            </a:r>
            <a:r>
              <a:rPr sz="2000" spc="-5" dirty="0">
                <a:latin typeface="Arial MT"/>
                <a:cs typeface="Arial MT"/>
              </a:rPr>
              <a:t>or</a:t>
            </a:r>
            <a:r>
              <a:rPr sz="2000" spc="-10" dirty="0">
                <a:latin typeface="Arial MT"/>
                <a:cs typeface="Arial MT"/>
              </a:rPr>
              <a:t> </a:t>
            </a:r>
            <a:r>
              <a:rPr sz="2000" spc="-5" dirty="0">
                <a:latin typeface="Arial MT"/>
                <a:cs typeface="Arial MT"/>
              </a:rPr>
              <a:t>CPP</a:t>
            </a:r>
            <a:r>
              <a:rPr sz="2000" dirty="0">
                <a:latin typeface="Arial MT"/>
                <a:cs typeface="Arial MT"/>
              </a:rPr>
              <a:t> </a:t>
            </a:r>
            <a:r>
              <a:rPr sz="2000" spc="-5" dirty="0">
                <a:latin typeface="Arial MT"/>
                <a:cs typeface="Arial MT"/>
              </a:rPr>
              <a:t>and </a:t>
            </a:r>
            <a:r>
              <a:rPr sz="2000" dirty="0">
                <a:latin typeface="Arial MT"/>
                <a:cs typeface="Arial MT"/>
              </a:rPr>
              <a:t> </a:t>
            </a:r>
            <a:r>
              <a:rPr sz="2000" b="1" spc="-5" dirty="0">
                <a:latin typeface="Arial"/>
                <a:cs typeface="Arial"/>
              </a:rPr>
              <a:t>submitted electronically </a:t>
            </a:r>
            <a:r>
              <a:rPr sz="2000" spc="-5" dirty="0">
                <a:latin typeface="Arial MT"/>
                <a:cs typeface="Arial MT"/>
              </a:rPr>
              <a:t>via the Joint </a:t>
            </a:r>
            <a:r>
              <a:rPr sz="2000" dirty="0">
                <a:latin typeface="Arial MT"/>
                <a:cs typeface="Arial MT"/>
              </a:rPr>
              <a:t> </a:t>
            </a:r>
            <a:r>
              <a:rPr sz="2000" spc="-5" dirty="0">
                <a:latin typeface="Arial MT"/>
                <a:cs typeface="Arial MT"/>
              </a:rPr>
              <a:t>Trauma System</a:t>
            </a:r>
            <a:r>
              <a:rPr sz="2000" spc="-25" dirty="0">
                <a:latin typeface="Arial MT"/>
                <a:cs typeface="Arial MT"/>
              </a:rPr>
              <a:t> </a:t>
            </a:r>
            <a:r>
              <a:rPr sz="2000" spc="-5" dirty="0">
                <a:latin typeface="Arial MT"/>
                <a:cs typeface="Arial MT"/>
              </a:rPr>
              <a:t>website within </a:t>
            </a:r>
            <a:r>
              <a:rPr sz="2000" b="1" spc="-5" dirty="0">
                <a:latin typeface="Arial"/>
                <a:cs typeface="Arial"/>
              </a:rPr>
              <a:t>72</a:t>
            </a:r>
            <a:r>
              <a:rPr sz="2000" b="1" spc="-10" dirty="0">
                <a:latin typeface="Arial"/>
                <a:cs typeface="Arial"/>
              </a:rPr>
              <a:t> </a:t>
            </a:r>
            <a:r>
              <a:rPr sz="2000" b="1" spc="-5" dirty="0">
                <a:latin typeface="Arial"/>
                <a:cs typeface="Arial"/>
              </a:rPr>
              <a:t>hours</a:t>
            </a:r>
            <a:endParaRPr sz="2000">
              <a:latin typeface="Arial"/>
              <a:cs typeface="Arial"/>
            </a:endParaRPr>
          </a:p>
          <a:p>
            <a:pPr marL="12700" marR="5080">
              <a:lnSpc>
                <a:spcPct val="100000"/>
              </a:lnSpc>
              <a:spcBef>
                <a:spcPts val="1200"/>
              </a:spcBef>
            </a:pPr>
            <a:r>
              <a:rPr sz="2000" spc="-5" dirty="0">
                <a:latin typeface="Arial MT"/>
                <a:cs typeface="Arial MT"/>
              </a:rPr>
              <a:t>Both</a:t>
            </a:r>
            <a:r>
              <a:rPr sz="2000" spc="-15" dirty="0">
                <a:latin typeface="Arial MT"/>
                <a:cs typeface="Arial MT"/>
              </a:rPr>
              <a:t> </a:t>
            </a:r>
            <a:r>
              <a:rPr sz="2000" spc="-5" dirty="0">
                <a:latin typeface="Arial MT"/>
                <a:cs typeface="Arial MT"/>
              </a:rPr>
              <a:t>the</a:t>
            </a:r>
            <a:r>
              <a:rPr sz="2000" spc="-20" dirty="0">
                <a:latin typeface="Arial MT"/>
                <a:cs typeface="Arial MT"/>
              </a:rPr>
              <a:t> </a:t>
            </a:r>
            <a:r>
              <a:rPr sz="2000" spc="-5" dirty="0">
                <a:latin typeface="Arial MT"/>
                <a:cs typeface="Arial MT"/>
              </a:rPr>
              <a:t>TCCC</a:t>
            </a:r>
            <a:r>
              <a:rPr sz="2000" spc="10" dirty="0">
                <a:latin typeface="Arial MT"/>
                <a:cs typeface="Arial MT"/>
              </a:rPr>
              <a:t> </a:t>
            </a:r>
            <a:r>
              <a:rPr sz="2000" spc="-5" dirty="0">
                <a:latin typeface="Arial MT"/>
                <a:cs typeface="Arial MT"/>
              </a:rPr>
              <a:t>Card</a:t>
            </a:r>
            <a:r>
              <a:rPr sz="2000" dirty="0">
                <a:latin typeface="Arial MT"/>
                <a:cs typeface="Arial MT"/>
              </a:rPr>
              <a:t> </a:t>
            </a:r>
            <a:r>
              <a:rPr sz="2000" spc="-5" dirty="0">
                <a:latin typeface="Arial MT"/>
                <a:cs typeface="Arial MT"/>
              </a:rPr>
              <a:t>and</a:t>
            </a:r>
            <a:r>
              <a:rPr sz="2000" spc="-10" dirty="0">
                <a:latin typeface="Arial MT"/>
                <a:cs typeface="Arial MT"/>
              </a:rPr>
              <a:t> </a:t>
            </a:r>
            <a:r>
              <a:rPr sz="2000" spc="-5" dirty="0">
                <a:latin typeface="Arial MT"/>
                <a:cs typeface="Arial MT"/>
              </a:rPr>
              <a:t>the</a:t>
            </a:r>
            <a:r>
              <a:rPr sz="2000" spc="-25" dirty="0">
                <a:latin typeface="Arial MT"/>
                <a:cs typeface="Arial MT"/>
              </a:rPr>
              <a:t> </a:t>
            </a:r>
            <a:r>
              <a:rPr sz="2000" spc="-5" dirty="0">
                <a:latin typeface="Arial MT"/>
                <a:cs typeface="Arial MT"/>
              </a:rPr>
              <a:t>TCCC</a:t>
            </a:r>
            <a:r>
              <a:rPr sz="2000" spc="15" dirty="0">
                <a:latin typeface="Arial MT"/>
                <a:cs typeface="Arial MT"/>
              </a:rPr>
              <a:t> </a:t>
            </a:r>
            <a:r>
              <a:rPr sz="2000" spc="-5" dirty="0">
                <a:latin typeface="Arial MT"/>
                <a:cs typeface="Arial MT"/>
              </a:rPr>
              <a:t>AAR</a:t>
            </a:r>
            <a:r>
              <a:rPr sz="2000" spc="5" dirty="0">
                <a:latin typeface="Arial MT"/>
                <a:cs typeface="Arial MT"/>
              </a:rPr>
              <a:t> </a:t>
            </a:r>
            <a:r>
              <a:rPr sz="2000" spc="-5" dirty="0">
                <a:latin typeface="Arial MT"/>
                <a:cs typeface="Arial MT"/>
              </a:rPr>
              <a:t>are </a:t>
            </a:r>
            <a:r>
              <a:rPr sz="2000" spc="-540" dirty="0">
                <a:latin typeface="Arial MT"/>
                <a:cs typeface="Arial MT"/>
              </a:rPr>
              <a:t> </a:t>
            </a:r>
            <a:r>
              <a:rPr sz="2000" spc="-5" dirty="0">
                <a:latin typeface="Arial MT"/>
                <a:cs typeface="Arial MT"/>
              </a:rPr>
              <a:t>required</a:t>
            </a:r>
            <a:r>
              <a:rPr sz="2000" dirty="0">
                <a:latin typeface="Arial MT"/>
                <a:cs typeface="Arial MT"/>
              </a:rPr>
              <a:t> </a:t>
            </a:r>
            <a:r>
              <a:rPr sz="2000" spc="-5" dirty="0">
                <a:latin typeface="Arial MT"/>
                <a:cs typeface="Arial MT"/>
              </a:rPr>
              <a:t>for</a:t>
            </a:r>
            <a:r>
              <a:rPr sz="2000" spc="-25" dirty="0">
                <a:latin typeface="Arial MT"/>
                <a:cs typeface="Arial MT"/>
              </a:rPr>
              <a:t> </a:t>
            </a:r>
            <a:r>
              <a:rPr sz="2000" spc="-5" dirty="0">
                <a:latin typeface="Arial MT"/>
                <a:cs typeface="Arial MT"/>
              </a:rPr>
              <a:t>optimal care</a:t>
            </a:r>
            <a:r>
              <a:rPr sz="2000" spc="-15" dirty="0">
                <a:latin typeface="Arial MT"/>
                <a:cs typeface="Arial MT"/>
              </a:rPr>
              <a:t> </a:t>
            </a:r>
            <a:r>
              <a:rPr sz="2000" spc="-5" dirty="0">
                <a:latin typeface="Arial MT"/>
                <a:cs typeface="Arial MT"/>
              </a:rPr>
              <a:t>documentation</a:t>
            </a:r>
            <a:endParaRPr sz="2000">
              <a:latin typeface="Arial MT"/>
              <a:cs typeface="Arial MT"/>
            </a:endParaRPr>
          </a:p>
        </p:txBody>
      </p:sp>
      <p:sp>
        <p:nvSpPr>
          <p:cNvPr id="5" name="object 5"/>
          <p:cNvSpPr/>
          <p:nvPr/>
        </p:nvSpPr>
        <p:spPr>
          <a:xfrm>
            <a:off x="994791" y="3216780"/>
            <a:ext cx="0" cy="579755"/>
          </a:xfrm>
          <a:custGeom>
            <a:avLst/>
            <a:gdLst/>
            <a:ahLst/>
            <a:cxnLst/>
            <a:rect l="l" t="t" r="r" b="b"/>
            <a:pathLst>
              <a:path h="579754">
                <a:moveTo>
                  <a:pt x="0" y="579716"/>
                </a:moveTo>
                <a:lnTo>
                  <a:pt x="0" y="0"/>
                </a:lnTo>
              </a:path>
            </a:pathLst>
          </a:custGeom>
          <a:ln w="101600">
            <a:solidFill>
              <a:srgbClr val="CD9146"/>
            </a:solidFill>
          </a:ln>
        </p:spPr>
        <p:txBody>
          <a:bodyPr wrap="square" lIns="0" tIns="0" rIns="0" bIns="0" rtlCol="0"/>
          <a:lstStyle/>
          <a:p>
            <a:endParaRPr/>
          </a:p>
        </p:txBody>
      </p:sp>
      <p:sp>
        <p:nvSpPr>
          <p:cNvPr id="6" name="object 6"/>
          <p:cNvSpPr/>
          <p:nvPr/>
        </p:nvSpPr>
        <p:spPr>
          <a:xfrm>
            <a:off x="994791" y="3965071"/>
            <a:ext cx="0" cy="885825"/>
          </a:xfrm>
          <a:custGeom>
            <a:avLst/>
            <a:gdLst/>
            <a:ahLst/>
            <a:cxnLst/>
            <a:rect l="l" t="t" r="r" b="b"/>
            <a:pathLst>
              <a:path h="885825">
                <a:moveTo>
                  <a:pt x="0" y="885723"/>
                </a:moveTo>
                <a:lnTo>
                  <a:pt x="0" y="0"/>
                </a:lnTo>
              </a:path>
            </a:pathLst>
          </a:custGeom>
          <a:ln w="101600">
            <a:solidFill>
              <a:srgbClr val="CD9146"/>
            </a:solidFill>
          </a:ln>
        </p:spPr>
        <p:txBody>
          <a:bodyPr wrap="square" lIns="0" tIns="0" rIns="0" bIns="0" rtlCol="0"/>
          <a:lstStyle/>
          <a:p>
            <a:endParaRPr/>
          </a:p>
        </p:txBody>
      </p:sp>
      <p:sp>
        <p:nvSpPr>
          <p:cNvPr id="7" name="object 7"/>
          <p:cNvSpPr/>
          <p:nvPr/>
        </p:nvSpPr>
        <p:spPr>
          <a:xfrm>
            <a:off x="994791" y="5008241"/>
            <a:ext cx="0" cy="621030"/>
          </a:xfrm>
          <a:custGeom>
            <a:avLst/>
            <a:gdLst/>
            <a:ahLst/>
            <a:cxnLst/>
            <a:rect l="l" t="t" r="r" b="b"/>
            <a:pathLst>
              <a:path h="621029">
                <a:moveTo>
                  <a:pt x="0" y="620801"/>
                </a:moveTo>
                <a:lnTo>
                  <a:pt x="0" y="0"/>
                </a:lnTo>
              </a:path>
            </a:pathLst>
          </a:custGeom>
          <a:ln w="101600">
            <a:solidFill>
              <a:srgbClr val="CD9146"/>
            </a:solidFill>
          </a:ln>
        </p:spPr>
        <p:txBody>
          <a:bodyPr wrap="square" lIns="0" tIns="0" rIns="0" bIns="0" rtlCol="0"/>
          <a:lstStyle/>
          <a:p>
            <a:endParaRPr/>
          </a:p>
        </p:txBody>
      </p:sp>
      <p:sp>
        <p:nvSpPr>
          <p:cNvPr id="8" name="object 8"/>
          <p:cNvSpPr/>
          <p:nvPr/>
        </p:nvSpPr>
        <p:spPr>
          <a:xfrm>
            <a:off x="1006983" y="2145416"/>
            <a:ext cx="0" cy="885825"/>
          </a:xfrm>
          <a:custGeom>
            <a:avLst/>
            <a:gdLst/>
            <a:ahLst/>
            <a:cxnLst/>
            <a:rect l="l" t="t" r="r" b="b"/>
            <a:pathLst>
              <a:path h="885825">
                <a:moveTo>
                  <a:pt x="0" y="885723"/>
                </a:moveTo>
                <a:lnTo>
                  <a:pt x="0" y="0"/>
                </a:lnTo>
              </a:path>
            </a:pathLst>
          </a:custGeom>
          <a:ln w="101600">
            <a:solidFill>
              <a:srgbClr val="CD9146"/>
            </a:solidFill>
          </a:ln>
        </p:spPr>
        <p:txBody>
          <a:bodyPr wrap="square" lIns="0" tIns="0" rIns="0" bIns="0" rtlCol="0"/>
          <a:lstStyle/>
          <a:p>
            <a:endParaRPr/>
          </a:p>
        </p:txBody>
      </p:sp>
      <p:grpSp>
        <p:nvGrpSpPr>
          <p:cNvPr id="9" name="object 9"/>
          <p:cNvGrpSpPr/>
          <p:nvPr/>
        </p:nvGrpSpPr>
        <p:grpSpPr>
          <a:xfrm>
            <a:off x="6150114" y="1789176"/>
            <a:ext cx="6042025" cy="4925695"/>
            <a:chOff x="6150114" y="1789176"/>
            <a:chExt cx="6042025" cy="4925695"/>
          </a:xfrm>
        </p:grpSpPr>
        <p:pic>
          <p:nvPicPr>
            <p:cNvPr id="10" name="object 10"/>
            <p:cNvPicPr/>
            <p:nvPr/>
          </p:nvPicPr>
          <p:blipFill>
            <a:blip r:embed="rId4" cstate="print"/>
            <a:stretch>
              <a:fillRect/>
            </a:stretch>
          </p:blipFill>
          <p:spPr>
            <a:xfrm>
              <a:off x="6150114" y="1789176"/>
              <a:ext cx="6041885" cy="4925554"/>
            </a:xfrm>
            <a:prstGeom prst="rect">
              <a:avLst/>
            </a:prstGeom>
          </p:spPr>
        </p:pic>
        <p:pic>
          <p:nvPicPr>
            <p:cNvPr id="11" name="object 11"/>
            <p:cNvPicPr/>
            <p:nvPr/>
          </p:nvPicPr>
          <p:blipFill>
            <a:blip r:embed="rId5" cstate="print"/>
            <a:stretch>
              <a:fillRect/>
            </a:stretch>
          </p:blipFill>
          <p:spPr>
            <a:xfrm>
              <a:off x="6344411" y="1983486"/>
              <a:ext cx="5654039" cy="4338828"/>
            </a:xfrm>
            <a:prstGeom prst="rect">
              <a:avLst/>
            </a:prstGeom>
          </p:spPr>
        </p:pic>
      </p:grpSp>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8</a:t>
            </a:fld>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2D3334"/>
          </a:solidFill>
        </p:spPr>
        <p:txBody>
          <a:bodyPr wrap="square" lIns="0" tIns="0" rIns="0" bIns="0" rtlCol="0"/>
          <a:lstStyle/>
          <a:p>
            <a:endParaRPr/>
          </a:p>
        </p:txBody>
      </p:sp>
      <p:sp>
        <p:nvSpPr>
          <p:cNvPr id="3" name="object 3"/>
          <p:cNvSpPr txBox="1"/>
          <p:nvPr/>
        </p:nvSpPr>
        <p:spPr>
          <a:xfrm>
            <a:off x="4462400" y="289778"/>
            <a:ext cx="3267075" cy="330200"/>
          </a:xfrm>
          <a:prstGeom prst="rect">
            <a:avLst/>
          </a:prstGeom>
        </p:spPr>
        <p:txBody>
          <a:bodyPr vert="horz" wrap="square" lIns="0" tIns="12065" rIns="0" bIns="0" rtlCol="0">
            <a:spAutoFit/>
          </a:bodyPr>
          <a:lstStyle/>
          <a:p>
            <a:pPr marL="12700">
              <a:lnSpc>
                <a:spcPct val="100000"/>
              </a:lnSpc>
              <a:spcBef>
                <a:spcPts val="95"/>
              </a:spcBef>
            </a:pPr>
            <a:r>
              <a:rPr sz="2000" b="1" spc="-5" dirty="0">
                <a:solidFill>
                  <a:srgbClr val="756F6F"/>
                </a:solidFill>
                <a:latin typeface="Arial"/>
                <a:cs typeface="Arial"/>
              </a:rPr>
              <a:t>Module</a:t>
            </a:r>
            <a:r>
              <a:rPr sz="2000" b="1" spc="-40" dirty="0">
                <a:solidFill>
                  <a:srgbClr val="756F6F"/>
                </a:solidFill>
                <a:latin typeface="Arial"/>
                <a:cs typeface="Arial"/>
              </a:rPr>
              <a:t> </a:t>
            </a:r>
            <a:r>
              <a:rPr sz="2000" b="1" spc="-5" dirty="0">
                <a:solidFill>
                  <a:srgbClr val="756F6F"/>
                </a:solidFill>
                <a:latin typeface="Arial"/>
                <a:cs typeface="Arial"/>
              </a:rPr>
              <a:t>23:</a:t>
            </a:r>
            <a:r>
              <a:rPr sz="2000" b="1" spc="-45" dirty="0">
                <a:solidFill>
                  <a:srgbClr val="756F6F"/>
                </a:solidFill>
                <a:latin typeface="Arial"/>
                <a:cs typeface="Arial"/>
              </a:rPr>
              <a:t> </a:t>
            </a:r>
            <a:r>
              <a:rPr sz="2000" b="1" spc="-5" dirty="0">
                <a:solidFill>
                  <a:srgbClr val="756F6F"/>
                </a:solidFill>
                <a:latin typeface="Arial"/>
                <a:cs typeface="Arial"/>
              </a:rPr>
              <a:t>Documentation</a:t>
            </a:r>
            <a:endParaRPr sz="2000">
              <a:latin typeface="Arial"/>
              <a:cs typeface="Arial"/>
            </a:endParaRPr>
          </a:p>
        </p:txBody>
      </p:sp>
      <p:pic>
        <p:nvPicPr>
          <p:cNvPr id="4" name="object 4"/>
          <p:cNvPicPr/>
          <p:nvPr/>
        </p:nvPicPr>
        <p:blipFill>
          <a:blip r:embed="rId3" cstate="print"/>
          <a:stretch>
            <a:fillRect/>
          </a:stretch>
        </p:blipFill>
        <p:spPr>
          <a:xfrm>
            <a:off x="309372" y="255270"/>
            <a:ext cx="1172717" cy="656081"/>
          </a:xfrm>
          <a:prstGeom prst="rect">
            <a:avLst/>
          </a:prstGeom>
        </p:spPr>
      </p:pic>
      <p:sp>
        <p:nvSpPr>
          <p:cNvPr id="5" name="object 5"/>
          <p:cNvSpPr txBox="1">
            <a:spLocks noGrp="1"/>
          </p:cNvSpPr>
          <p:nvPr>
            <p:ph type="title"/>
          </p:nvPr>
        </p:nvSpPr>
        <p:spPr>
          <a:xfrm>
            <a:off x="4395024" y="787443"/>
            <a:ext cx="3481704"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FFFFFF"/>
                </a:solidFill>
              </a:rPr>
              <a:t>SKILL</a:t>
            </a:r>
            <a:r>
              <a:rPr sz="3600" spc="-55" dirty="0">
                <a:solidFill>
                  <a:srgbClr val="FFFFFF"/>
                </a:solidFill>
              </a:rPr>
              <a:t> </a:t>
            </a:r>
            <a:r>
              <a:rPr sz="3600" spc="-5" dirty="0">
                <a:solidFill>
                  <a:srgbClr val="FFFFFF"/>
                </a:solidFill>
              </a:rPr>
              <a:t>STATION</a:t>
            </a:r>
            <a:endParaRPr sz="3600"/>
          </a:p>
        </p:txBody>
      </p:sp>
      <p:sp>
        <p:nvSpPr>
          <p:cNvPr id="6" name="object 6"/>
          <p:cNvSpPr txBox="1"/>
          <p:nvPr/>
        </p:nvSpPr>
        <p:spPr>
          <a:xfrm>
            <a:off x="4252186" y="1480637"/>
            <a:ext cx="4483735" cy="2613025"/>
          </a:xfrm>
          <a:prstGeom prst="rect">
            <a:avLst/>
          </a:prstGeom>
        </p:spPr>
        <p:txBody>
          <a:bodyPr vert="horz" wrap="square" lIns="0" tIns="12700" rIns="0" bIns="0" rtlCol="0">
            <a:spAutoFit/>
          </a:bodyPr>
          <a:lstStyle/>
          <a:p>
            <a:pPr marL="12700">
              <a:lnSpc>
                <a:spcPct val="100000"/>
              </a:lnSpc>
              <a:spcBef>
                <a:spcPts val="100"/>
              </a:spcBef>
            </a:pPr>
            <a:r>
              <a:rPr sz="2800" b="1" spc="-5" dirty="0">
                <a:solidFill>
                  <a:srgbClr val="FFFFFF"/>
                </a:solidFill>
                <a:latin typeface="Arial"/>
                <a:cs typeface="Arial"/>
              </a:rPr>
              <a:t>Documentation</a:t>
            </a:r>
            <a:r>
              <a:rPr sz="2800" b="1" spc="-15" dirty="0">
                <a:solidFill>
                  <a:srgbClr val="FFFFFF"/>
                </a:solidFill>
                <a:latin typeface="Arial"/>
                <a:cs typeface="Arial"/>
              </a:rPr>
              <a:t> </a:t>
            </a:r>
            <a:r>
              <a:rPr sz="2800" b="1" dirty="0">
                <a:solidFill>
                  <a:srgbClr val="FFFFFF"/>
                </a:solidFill>
                <a:latin typeface="Arial"/>
                <a:cs typeface="Arial"/>
              </a:rPr>
              <a:t>(skills)</a:t>
            </a:r>
            <a:endParaRPr sz="2800">
              <a:latin typeface="Arial"/>
              <a:cs typeface="Arial"/>
            </a:endParaRPr>
          </a:p>
          <a:p>
            <a:pPr marL="50800" marR="5080">
              <a:lnSpc>
                <a:spcPct val="255700"/>
              </a:lnSpc>
              <a:spcBef>
                <a:spcPts val="2280"/>
              </a:spcBef>
            </a:pPr>
            <a:r>
              <a:rPr sz="2400" spc="-5" dirty="0">
                <a:solidFill>
                  <a:srgbClr val="FFFFFF"/>
                </a:solidFill>
                <a:latin typeface="Arial MT"/>
                <a:cs typeface="Arial MT"/>
              </a:rPr>
              <a:t>DD</a:t>
            </a:r>
            <a:r>
              <a:rPr sz="2400" spc="-10" dirty="0">
                <a:solidFill>
                  <a:srgbClr val="FFFFFF"/>
                </a:solidFill>
                <a:latin typeface="Arial MT"/>
                <a:cs typeface="Arial MT"/>
              </a:rPr>
              <a:t> </a:t>
            </a:r>
            <a:r>
              <a:rPr sz="2400" spc="-5" dirty="0">
                <a:solidFill>
                  <a:srgbClr val="FFFFFF"/>
                </a:solidFill>
                <a:latin typeface="Arial MT"/>
                <a:cs typeface="Arial MT"/>
              </a:rPr>
              <a:t>Form</a:t>
            </a:r>
            <a:r>
              <a:rPr sz="2400" spc="-10" dirty="0">
                <a:solidFill>
                  <a:srgbClr val="FFFFFF"/>
                </a:solidFill>
                <a:latin typeface="Arial MT"/>
                <a:cs typeface="Arial MT"/>
              </a:rPr>
              <a:t> </a:t>
            </a:r>
            <a:r>
              <a:rPr sz="2400" spc="-5" dirty="0">
                <a:solidFill>
                  <a:srgbClr val="FFFFFF"/>
                </a:solidFill>
                <a:latin typeface="Arial MT"/>
                <a:cs typeface="Arial MT"/>
              </a:rPr>
              <a:t>1380</a:t>
            </a:r>
            <a:r>
              <a:rPr sz="2400" dirty="0">
                <a:solidFill>
                  <a:srgbClr val="FFFFFF"/>
                </a:solidFill>
                <a:latin typeface="Arial MT"/>
                <a:cs typeface="Arial MT"/>
              </a:rPr>
              <a:t> </a:t>
            </a:r>
            <a:r>
              <a:rPr sz="2400" spc="-5" dirty="0">
                <a:solidFill>
                  <a:srgbClr val="FFFFFF"/>
                </a:solidFill>
                <a:latin typeface="Arial MT"/>
                <a:cs typeface="Arial MT"/>
              </a:rPr>
              <a:t>(TCCC</a:t>
            </a:r>
            <a:r>
              <a:rPr sz="2400" spc="5" dirty="0">
                <a:solidFill>
                  <a:srgbClr val="FFFFFF"/>
                </a:solidFill>
                <a:latin typeface="Arial MT"/>
                <a:cs typeface="Arial MT"/>
              </a:rPr>
              <a:t> </a:t>
            </a:r>
            <a:r>
              <a:rPr sz="2400" spc="-5" dirty="0">
                <a:solidFill>
                  <a:srgbClr val="FFFFFF"/>
                </a:solidFill>
                <a:latin typeface="Arial MT"/>
                <a:cs typeface="Arial MT"/>
              </a:rPr>
              <a:t>Card) </a:t>
            </a:r>
            <a:r>
              <a:rPr sz="2400" dirty="0">
                <a:solidFill>
                  <a:srgbClr val="FFFFFF"/>
                </a:solidFill>
                <a:latin typeface="Arial MT"/>
                <a:cs typeface="Arial MT"/>
              </a:rPr>
              <a:t> </a:t>
            </a:r>
            <a:r>
              <a:rPr sz="2400" spc="-5" dirty="0">
                <a:solidFill>
                  <a:srgbClr val="FFFFFF"/>
                </a:solidFill>
                <a:latin typeface="Arial MT"/>
                <a:cs typeface="Arial MT"/>
              </a:rPr>
              <a:t>TCCC</a:t>
            </a:r>
            <a:r>
              <a:rPr sz="2400" spc="-15" dirty="0">
                <a:solidFill>
                  <a:srgbClr val="FFFFFF"/>
                </a:solidFill>
                <a:latin typeface="Arial MT"/>
                <a:cs typeface="Arial MT"/>
              </a:rPr>
              <a:t> </a:t>
            </a:r>
            <a:r>
              <a:rPr sz="2400" spc="-5" dirty="0">
                <a:solidFill>
                  <a:srgbClr val="FFFFFF"/>
                </a:solidFill>
                <a:latin typeface="Arial MT"/>
                <a:cs typeface="Arial MT"/>
              </a:rPr>
              <a:t>After</a:t>
            </a:r>
            <a:r>
              <a:rPr sz="2400" spc="-20" dirty="0">
                <a:solidFill>
                  <a:srgbClr val="FFFFFF"/>
                </a:solidFill>
                <a:latin typeface="Arial MT"/>
                <a:cs typeface="Arial MT"/>
              </a:rPr>
              <a:t> </a:t>
            </a:r>
            <a:r>
              <a:rPr sz="2400" spc="-5" dirty="0">
                <a:solidFill>
                  <a:srgbClr val="FFFFFF"/>
                </a:solidFill>
                <a:latin typeface="Arial MT"/>
                <a:cs typeface="Arial MT"/>
              </a:rPr>
              <a:t>Action</a:t>
            </a:r>
            <a:r>
              <a:rPr sz="2400" spc="-10" dirty="0">
                <a:solidFill>
                  <a:srgbClr val="FFFFFF"/>
                </a:solidFill>
                <a:latin typeface="Arial MT"/>
                <a:cs typeface="Arial MT"/>
              </a:rPr>
              <a:t> </a:t>
            </a:r>
            <a:r>
              <a:rPr sz="2400" spc="-5" dirty="0">
                <a:solidFill>
                  <a:srgbClr val="FFFFFF"/>
                </a:solidFill>
                <a:latin typeface="Arial MT"/>
                <a:cs typeface="Arial MT"/>
              </a:rPr>
              <a:t>Report</a:t>
            </a:r>
            <a:r>
              <a:rPr sz="2400" spc="5" dirty="0">
                <a:solidFill>
                  <a:srgbClr val="FFFFFF"/>
                </a:solidFill>
                <a:latin typeface="Arial MT"/>
                <a:cs typeface="Arial MT"/>
              </a:rPr>
              <a:t> </a:t>
            </a:r>
            <a:r>
              <a:rPr sz="2400" spc="-5" dirty="0">
                <a:solidFill>
                  <a:srgbClr val="FFFFFF"/>
                </a:solidFill>
                <a:latin typeface="Arial MT"/>
                <a:cs typeface="Arial MT"/>
              </a:rPr>
              <a:t>(AAR)</a:t>
            </a:r>
            <a:endParaRPr sz="2400">
              <a:latin typeface="Arial MT"/>
              <a:cs typeface="Arial MT"/>
            </a:endParaRPr>
          </a:p>
        </p:txBody>
      </p:sp>
      <p:pic>
        <p:nvPicPr>
          <p:cNvPr id="7" name="object 7"/>
          <p:cNvPicPr/>
          <p:nvPr/>
        </p:nvPicPr>
        <p:blipFill>
          <a:blip r:embed="rId4" cstate="print"/>
          <a:stretch>
            <a:fillRect/>
          </a:stretch>
        </p:blipFill>
        <p:spPr>
          <a:xfrm>
            <a:off x="3388614" y="2648711"/>
            <a:ext cx="662939" cy="672845"/>
          </a:xfrm>
          <a:prstGeom prst="rect">
            <a:avLst/>
          </a:prstGeom>
        </p:spPr>
      </p:pic>
      <p:pic>
        <p:nvPicPr>
          <p:cNvPr id="8" name="object 8"/>
          <p:cNvPicPr/>
          <p:nvPr/>
        </p:nvPicPr>
        <p:blipFill>
          <a:blip r:embed="rId4" cstate="print"/>
          <a:stretch>
            <a:fillRect/>
          </a:stretch>
        </p:blipFill>
        <p:spPr>
          <a:xfrm>
            <a:off x="3388614" y="3585971"/>
            <a:ext cx="662939" cy="672083"/>
          </a:xfrm>
          <a:prstGeom prst="rect">
            <a:avLst/>
          </a:prstGeom>
        </p:spPr>
      </p:pic>
      <p:sp>
        <p:nvSpPr>
          <p:cNvPr id="10" name="object 10"/>
          <p:cNvSpPr txBox="1">
            <a:spLocks noGrp="1"/>
          </p:cNvSpPr>
          <p:nvPr>
            <p:ph type="sldNum" sz="quarter" idx="7"/>
          </p:nvPr>
        </p:nvSpPr>
        <p:spPr>
          <a:prstGeom prst="rect">
            <a:avLst/>
          </a:prstGeom>
        </p:spPr>
        <p:txBody>
          <a:bodyPr vert="horz" wrap="square" lIns="0" tIns="0" rIns="0" bIns="0" rtlCol="0">
            <a:spAutoFit/>
          </a:bodyPr>
          <a:lstStyle/>
          <a:p>
            <a:pPr marL="12700">
              <a:lnSpc>
                <a:spcPts val="1440"/>
              </a:lnSpc>
              <a:tabLst>
                <a:tab pos="2244090" algn="l"/>
              </a:tabLst>
            </a:pPr>
            <a:r>
              <a:rPr spc="-5" dirty="0"/>
              <a:t>#TCCC-CPP-PPT-23</a:t>
            </a:r>
            <a:r>
              <a:rPr spc="325" dirty="0"/>
              <a:t> </a:t>
            </a:r>
            <a:r>
              <a:rPr spc="-5" dirty="0"/>
              <a:t>08</a:t>
            </a:r>
            <a:r>
              <a:rPr spc="15" dirty="0"/>
              <a:t> </a:t>
            </a:r>
            <a:r>
              <a:rPr spc="-5" dirty="0"/>
              <a:t>AUG</a:t>
            </a:r>
            <a:r>
              <a:rPr spc="5" dirty="0"/>
              <a:t> </a:t>
            </a:r>
            <a:r>
              <a:rPr spc="-5" dirty="0"/>
              <a:t>23	</a:t>
            </a:r>
            <a:fld id="{81D60167-4931-47E6-BA6A-407CBD079E47}" type="slidenum">
              <a:rPr sz="1200" dirty="0">
                <a:solidFill>
                  <a:srgbClr val="000000"/>
                </a:solidFill>
              </a:rPr>
              <a:t>9</a:t>
            </a:fld>
            <a:endParaRPr sz="120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11</TotalTime>
  <Words>3664</Words>
  <Application>Microsoft Office PowerPoint</Application>
  <PresentationFormat>Widescreen</PresentationFormat>
  <Paragraphs>245</Paragraphs>
  <Slides>13</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Aptos</vt:lpstr>
      <vt:lpstr>Arial</vt:lpstr>
      <vt:lpstr>Arial Black</vt:lpstr>
      <vt:lpstr>Arial MT</vt:lpstr>
      <vt:lpstr>Calibri</vt:lpstr>
      <vt:lpstr>Times New Roman</vt:lpstr>
      <vt:lpstr>Office Theme</vt:lpstr>
      <vt:lpstr>TACTICAL COMBAT  CASUALTY CARE COURSE MODULE 23: DOCUMENTATION</vt:lpstr>
      <vt:lpstr>Module 23: Documentation</vt:lpstr>
      <vt:lpstr>Module 23: Documentation</vt:lpstr>
      <vt:lpstr>IMPORTANCE OF DOCUMENTATION</vt:lpstr>
      <vt:lpstr>Module 23: Documentation CHALLENGES</vt:lpstr>
      <vt:lpstr>DD FORM 1380 TACTICAL COMBAT CASUALTY CARE  (TCCC) CARD</vt:lpstr>
      <vt:lpstr>Module 23: Documentation</vt:lpstr>
      <vt:lpstr>Module 23: Documentation TACTICAL COMBAT CASUALTY CARE  (TCCC) AFTER ACTION REPORT (AAR)</vt:lpstr>
      <vt:lpstr>SKILL STATION</vt:lpstr>
      <vt:lpstr>SUMMARY</vt:lpstr>
      <vt:lpstr>CHECK ON LEARNING</vt:lpstr>
      <vt:lpstr>Module 23: Documentation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Eakins, Michael</dc:creator>
  <cp:lastModifiedBy>Adam Rafferty</cp:lastModifiedBy>
  <cp:revision>2</cp:revision>
  <dcterms:created xsi:type="dcterms:W3CDTF">2024-01-08T20:42:47Z</dcterms:created>
  <dcterms:modified xsi:type="dcterms:W3CDTF">2024-06-09T22:41:59Z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2023-11-30T00:00:00Z</vt:filetime>
  </property>
  <property fmtid="{D5CDD505-2E9C-101B-9397-08002B2CF9AE}" pid="3" name="Creator">
    <vt:lpwstr>Acrobat PDFMaker 23 for PowerPoint</vt:lpwstr>
  </property>
  <property fmtid="{D5CDD505-2E9C-101B-9397-08002B2CF9AE}" pid="4" name="LastSaved">
    <vt:filetime>2024-01-08T00:00:00Z</vt:filetime>
  </property>
</Properties>
</file>